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2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3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4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5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6.xml" ContentType="application/vnd.openxmlformats-officedocument.them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17.xml" ContentType="application/vnd.openxmlformats-officedocument.theme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18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19.xml" ContentType="application/vnd.openxmlformats-officedocument.theme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theme/theme20.xml" ContentType="application/vnd.openxmlformats-officedocument.theme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theme/theme21.xml" ContentType="application/vnd.openxmlformats-officedocument.theme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theme/theme22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theme/theme23.xml" ContentType="application/vnd.openxmlformats-officedocument.theme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theme/theme24.xml" ContentType="application/vnd.openxmlformats-officedocument.theme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theme/theme25.xml" ContentType="application/vnd.openxmlformats-officedocument.theme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theme/theme26.xml" ContentType="application/vnd.openxmlformats-officedocument.theme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theme/theme27.xml" ContentType="application/vnd.openxmlformats-officedocument.theme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theme/theme28.xml" ContentType="application/vnd.openxmlformats-officedocument.theme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theme/theme29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  <p:sldMasterId id="2147483754" r:id="rId2"/>
    <p:sldMasterId id="2147483766" r:id="rId3"/>
    <p:sldMasterId id="2147483778" r:id="rId4"/>
    <p:sldMasterId id="2147483790" r:id="rId5"/>
    <p:sldMasterId id="2147483802" r:id="rId6"/>
    <p:sldMasterId id="2147483814" r:id="rId7"/>
    <p:sldMasterId id="2147483826" r:id="rId8"/>
    <p:sldMasterId id="2147483838" r:id="rId9"/>
    <p:sldMasterId id="2147483851" r:id="rId10"/>
    <p:sldMasterId id="2147483874" r:id="rId11"/>
    <p:sldMasterId id="2147483887" r:id="rId12"/>
    <p:sldMasterId id="2147483899" r:id="rId13"/>
    <p:sldMasterId id="2147483911" r:id="rId14"/>
    <p:sldMasterId id="2147483923" r:id="rId15"/>
    <p:sldMasterId id="2147483935" r:id="rId16"/>
    <p:sldMasterId id="2147483947" r:id="rId17"/>
    <p:sldMasterId id="2147483959" r:id="rId18"/>
    <p:sldMasterId id="2147483971" r:id="rId19"/>
    <p:sldMasterId id="2147483984" r:id="rId20"/>
    <p:sldMasterId id="2147483997" r:id="rId21"/>
    <p:sldMasterId id="2147484009" r:id="rId22"/>
    <p:sldMasterId id="2147484021" r:id="rId23"/>
    <p:sldMasterId id="2147484033" r:id="rId24"/>
    <p:sldMasterId id="2147484045" r:id="rId25"/>
    <p:sldMasterId id="2147484057" r:id="rId26"/>
    <p:sldMasterId id="2147484069" r:id="rId27"/>
    <p:sldMasterId id="2147484081" r:id="rId28"/>
    <p:sldMasterId id="2147484093" r:id="rId29"/>
  </p:sldMasterIdLst>
  <p:notesMasterIdLst>
    <p:notesMasterId r:id="rId38"/>
  </p:notesMasterIdLst>
  <p:handoutMasterIdLst>
    <p:handoutMasterId r:id="rId39"/>
  </p:handoutMasterIdLst>
  <p:sldIdLst>
    <p:sldId id="425" r:id="rId30"/>
    <p:sldId id="421" r:id="rId31"/>
    <p:sldId id="422" r:id="rId32"/>
    <p:sldId id="426" r:id="rId33"/>
    <p:sldId id="420" r:id="rId34"/>
    <p:sldId id="433" r:id="rId35"/>
    <p:sldId id="437" r:id="rId36"/>
    <p:sldId id="435" r:id="rId37"/>
  </p:sldIdLst>
  <p:sldSz cx="9906000" cy="6858000" type="A4"/>
  <p:notesSz cx="7010400" cy="9296400"/>
  <p:custDataLst>
    <p:tags r:id="rId40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9116"/>
    <a:srgbClr val="39842C"/>
    <a:srgbClr val="8CCB3C"/>
    <a:srgbClr val="FF0000"/>
    <a:srgbClr val="3333FF"/>
    <a:srgbClr val="99FF99"/>
    <a:srgbClr val="CCFFFF"/>
    <a:srgbClr val="FFCC99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99" autoAdjust="0"/>
    <p:restoredTop sz="85042" autoAdjust="0"/>
  </p:normalViewPr>
  <p:slideViewPr>
    <p:cSldViewPr>
      <p:cViewPr varScale="1">
        <p:scale>
          <a:sx n="64" d="100"/>
          <a:sy n="64" d="100"/>
        </p:scale>
        <p:origin x="1404" y="10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088" y="-10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5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4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3.xml"/><Relationship Id="rId37" Type="http://schemas.openxmlformats.org/officeDocument/2006/relationships/slide" Target="slides/slide8.xml"/><Relationship Id="rId40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7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2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1.xml"/><Relationship Id="rId35" Type="http://schemas.openxmlformats.org/officeDocument/2006/relationships/slide" Target="slides/slide6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049" cy="46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4" tIns="46587" rIns="93174" bIns="46587" numCol="1" anchor="t" anchorCtr="0" compatLnSpc="1">
            <a:prstTxWarp prst="textNoShape">
              <a:avLst/>
            </a:prstTxWarp>
          </a:bodyPr>
          <a:lstStyle>
            <a:lvl1pPr defTabSz="931857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784" y="1"/>
            <a:ext cx="3038049" cy="46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4" tIns="46587" rIns="93174" bIns="46587" numCol="1" anchor="t" anchorCtr="0" compatLnSpc="1">
            <a:prstTxWarp prst="textNoShape">
              <a:avLst/>
            </a:prstTxWarp>
          </a:bodyPr>
          <a:lstStyle>
            <a:lvl1pPr algn="r" defTabSz="931857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0643"/>
            <a:ext cx="3038049" cy="46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4" tIns="46587" rIns="93174" bIns="46587" numCol="1" anchor="b" anchorCtr="0" compatLnSpc="1">
            <a:prstTxWarp prst="textNoShape">
              <a:avLst/>
            </a:prstTxWarp>
          </a:bodyPr>
          <a:lstStyle>
            <a:lvl1pPr defTabSz="931857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784" y="8830643"/>
            <a:ext cx="3038049" cy="46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4" tIns="46587" rIns="93174" bIns="46587" numCol="1" anchor="b" anchorCtr="0" compatLnSpc="1">
            <a:prstTxWarp prst="textNoShape">
              <a:avLst/>
            </a:prstTxWarp>
          </a:bodyPr>
          <a:lstStyle>
            <a:lvl1pPr algn="r" defTabSz="931857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2C23D6C-A8AC-42A3-8759-629911A9EF1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5567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theme" Target="../theme/theme3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55650" y="549275"/>
            <a:ext cx="5499100" cy="3806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52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00984" y="255230"/>
            <a:ext cx="3558499" cy="220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4" tIns="46587" rIns="93174" bIns="46587" numCol="1" anchor="t" anchorCtr="0" compatLnSpc="1">
            <a:prstTxWarp prst="textNoShape">
              <a:avLst/>
            </a:prstTxWarp>
          </a:bodyPr>
          <a:lstStyle>
            <a:lvl1pPr defTabSz="931857" eaLnBrk="0" hangingPunct="0">
              <a:defRPr sz="1000" b="1"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Inhouse Seminar Im – und Exportabwicklung</a:t>
            </a: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402879" y="455663"/>
            <a:ext cx="596166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86018" tIns="43009" rIns="86018" bIns="43009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26629" name="Picture 10" descr="logo_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5003" y="136988"/>
            <a:ext cx="777540" cy="28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96" name="Group 52"/>
          <p:cNvGraphicFramePr>
            <a:graphicFrameLocks noGrp="1"/>
          </p:cNvGraphicFramePr>
          <p:nvPr/>
        </p:nvGraphicFramePr>
        <p:xfrm>
          <a:off x="928032" y="4428300"/>
          <a:ext cx="5154337" cy="4173072"/>
        </p:xfrm>
        <a:graphic>
          <a:graphicData uri="http://schemas.openxmlformats.org/drawingml/2006/table">
            <a:tbl>
              <a:tblPr/>
              <a:tblGrid>
                <a:gridCol w="5154337"/>
              </a:tblGrid>
              <a:tr h="462874">
                <a:tc>
                  <a:txBody>
                    <a:bodyPr/>
                    <a:lstStyle/>
                    <a:p>
                      <a:pPr marL="0" marR="0" lvl="0" indent="0" algn="l" defTabSz="9906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7808" marR="97808" marT="44984" marB="44984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4315">
                <a:tc>
                  <a:txBody>
                    <a:bodyPr/>
                    <a:lstStyle/>
                    <a:p>
                      <a:pPr marL="0" marR="0" lvl="0" indent="0" algn="l" defTabSz="9906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7808" marR="97808" marT="44984" marB="44984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2874">
                <a:tc>
                  <a:txBody>
                    <a:bodyPr/>
                    <a:lstStyle/>
                    <a:p>
                      <a:pPr marL="0" marR="0" lvl="0" indent="0" algn="l" defTabSz="9906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7808" marR="97808" marT="44984" marB="44984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2874">
                <a:tc>
                  <a:txBody>
                    <a:bodyPr/>
                    <a:lstStyle/>
                    <a:p>
                      <a:pPr marL="0" marR="0" lvl="0" indent="0" algn="l" defTabSz="9906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7808" marR="97808" marT="44984" marB="44984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4315">
                <a:tc>
                  <a:txBody>
                    <a:bodyPr/>
                    <a:lstStyle/>
                    <a:p>
                      <a:pPr marL="0" marR="0" lvl="0" indent="0" algn="l" defTabSz="9906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7808" marR="97808" marT="44984" marB="44984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758">
                <a:tc>
                  <a:txBody>
                    <a:bodyPr/>
                    <a:lstStyle/>
                    <a:p>
                      <a:pPr marL="0" marR="0" lvl="0" indent="0" algn="l" defTabSz="9906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7808" marR="97808" marT="44984" marB="44984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2874">
                <a:tc>
                  <a:txBody>
                    <a:bodyPr/>
                    <a:lstStyle/>
                    <a:p>
                      <a:pPr marL="0" marR="0" lvl="0" indent="0" algn="l" defTabSz="9906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7808" marR="97808" marT="44984" marB="44984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4315">
                <a:tc>
                  <a:txBody>
                    <a:bodyPr/>
                    <a:lstStyle/>
                    <a:p>
                      <a:pPr marL="0" marR="0" lvl="0" indent="0" algn="l" defTabSz="9906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7808" marR="97808" marT="44984" marB="44984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2874">
                <a:tc>
                  <a:txBody>
                    <a:bodyPr/>
                    <a:lstStyle/>
                    <a:p>
                      <a:pPr marL="0" marR="0" lvl="0" indent="0" algn="l" defTabSz="9906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7808" marR="97808" marT="44984" marB="44984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93" name="Rectangle 49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71439" y="8791710"/>
            <a:ext cx="2838961" cy="50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4" tIns="46587" rIns="93174" bIns="46587" numCol="1" anchor="b" anchorCtr="0" compatLnSpc="1">
            <a:prstTxWarp prst="textNoShape">
              <a:avLst/>
            </a:prstTxWarp>
          </a:bodyPr>
          <a:lstStyle>
            <a:lvl1pPr algn="r" defTabSz="931857" eaLnBrk="0" hangingPunct="0">
              <a:defRPr sz="900" b="1"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22DEDCC6-2455-43C0-8BE7-8906F152C7E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194" name="Rectangle 5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91710"/>
            <a:ext cx="3293572" cy="50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4" tIns="46587" rIns="93174" bIns="46587" numCol="1" anchor="b" anchorCtr="0" compatLnSpc="1">
            <a:prstTxWarp prst="textNoShape">
              <a:avLst/>
            </a:prstTxWarp>
          </a:bodyPr>
          <a:lstStyle>
            <a:lvl1pPr defTabSz="931857" eaLnBrk="0" hangingPunct="0">
              <a:defRPr sz="1000"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AWA AUSSENWIRTSCHAFTS-AKADEMIE</a:t>
            </a:r>
            <a:r>
              <a:rPr lang="de-DE" sz="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341984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0727" y="4415321"/>
            <a:ext cx="5608947" cy="41831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018" tIns="43009" rIns="86018" bIns="43009"/>
          <a:lstStyle/>
          <a:p>
            <a:endParaRPr lang="en-GB" dirty="0" smtClean="0"/>
          </a:p>
        </p:txBody>
      </p:sp>
      <p:sp>
        <p:nvSpPr>
          <p:cNvPr id="43012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Inhouse Seminar Im – und Exportabwicklung</a:t>
            </a:r>
          </a:p>
        </p:txBody>
      </p:sp>
      <p:sp>
        <p:nvSpPr>
          <p:cNvPr id="43013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C8E724-420F-4A82-88A1-FFC10BD57D82}" type="slidenum">
              <a:rPr lang="de-DE" smtClean="0"/>
              <a:pPr>
                <a:defRPr/>
              </a:pPr>
              <a:t>1</a:t>
            </a:fld>
            <a:endParaRPr lang="de-DE" smtClean="0"/>
          </a:p>
        </p:txBody>
      </p:sp>
      <p:sp>
        <p:nvSpPr>
          <p:cNvPr id="43014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AWA AUSSENWIRTSCHAFTS-AKADEMIE</a:t>
            </a:r>
            <a:r>
              <a:rPr lang="de-DE" sz="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033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4416426"/>
            <a:ext cx="5607050" cy="418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54" indent="-2857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52" indent="-22857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92" indent="-22857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32" indent="-22857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273" indent="-2285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14" indent="-2285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554" indent="-2285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695" indent="-2285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F1C16F-12B7-4197-91A4-6EEE698E0EA6}" type="slidenum">
              <a:rPr lang="en-US" smtClean="0"/>
              <a:pPr eaLnBrk="1" hangingPunct="1"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2774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Placeholder 1"/>
          <p:cNvSpPr>
            <a:spLocks noGrp="1"/>
          </p:cNvSpPr>
          <p:nvPr>
            <p:ph type="ctrTitle"/>
          </p:nvPr>
        </p:nvSpPr>
        <p:spPr>
          <a:xfrm>
            <a:off x="0" y="4933950"/>
            <a:ext cx="6521450" cy="10223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4035" name="Text Placeholder 2"/>
          <p:cNvSpPr>
            <a:spLocks noGrp="1"/>
          </p:cNvSpPr>
          <p:nvPr>
            <p:ph type="subTitle" idx="1"/>
          </p:nvPr>
        </p:nvSpPr>
        <p:spPr>
          <a:xfrm>
            <a:off x="-82550" y="5956300"/>
            <a:ext cx="6934200" cy="57785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99300" y="4457700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245225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fld id="{D37645A8-20DD-4F1C-A27A-A9B80507B7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1144403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C9A867-2598-49BF-9CA9-3CD7EE1B4D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551084"/>
      </p:ext>
    </p:extLst>
  </p:cSld>
  <p:clrMapOvr>
    <a:masterClrMapping/>
  </p:clrMapOvr>
  <p:hf hdr="0" ftr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1724" y="274639"/>
            <a:ext cx="2309680" cy="5902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9244" y="274639"/>
            <a:ext cx="6767381" cy="5902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0095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245" y="274638"/>
            <a:ext cx="924216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2196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E7C397-135B-49EC-9A15-25CE84CE91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588352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099472-742D-4F19-A44C-FF2059AB70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997614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39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4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AE41F0-E280-47B0-822C-8AEE6A53A6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384623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18941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825625"/>
            <a:ext cx="418941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D3C41D-7A8F-4200-AF84-7DFC4DC9F7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578907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758" y="1681163"/>
            <a:ext cx="419113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758" y="2505075"/>
            <a:ext cx="419113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77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77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EC51F7-A993-4593-AC54-A7D12CCDD9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842357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064671-3A09-426E-BE0C-E7DA15F99A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521575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06AA53-D3C7-49DD-B3C7-B8124F08F6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331048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770" y="987426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A6BA59-B938-4028-B159-E94C98306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0320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3816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21450" cy="3816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A7B02C-EBF3-45A0-BC17-AF6ADF50A7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1064044"/>
      </p:ext>
    </p:extLst>
  </p:cSld>
  <p:clrMapOvr>
    <a:masterClrMapping/>
  </p:clrMapOvr>
  <p:hf hdr="0" ftr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770" y="987426"/>
            <a:ext cx="5014913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AA37B7-2E59-41E5-B787-367073814C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864406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6F9F88-2DF8-42FC-926B-0C14823158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003829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42844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1585496-382E-4E63-A7E3-A14CA5933B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591353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Placeholder 1"/>
          <p:cNvSpPr>
            <a:spLocks noGrp="1"/>
          </p:cNvSpPr>
          <p:nvPr>
            <p:ph type="ctrTitle"/>
          </p:nvPr>
        </p:nvSpPr>
        <p:spPr>
          <a:xfrm>
            <a:off x="0" y="4933950"/>
            <a:ext cx="6521450" cy="10223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4035" name="Text Placeholder 2"/>
          <p:cNvSpPr>
            <a:spLocks noGrp="1"/>
          </p:cNvSpPr>
          <p:nvPr>
            <p:ph type="subTitle" idx="1"/>
          </p:nvPr>
        </p:nvSpPr>
        <p:spPr>
          <a:xfrm>
            <a:off x="-82550" y="5956300"/>
            <a:ext cx="6934200" cy="57785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99300" y="4457700"/>
            <a:ext cx="23114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C57D1A-8A81-494D-A5EE-7462E05342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9032718"/>
      </p:ext>
    </p:extLst>
  </p:cSld>
  <p:clrMapOvr>
    <a:masterClrMapping/>
  </p:clrMapOvr>
  <p:hf hdr="0" ftr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7A20D-C70E-4C52-BCAD-8BE04FCCF4C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1899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4"/>
            <a:ext cx="8543925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B48F4-3294-4AAB-828A-1CEE111F26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9150809"/>
      </p:ext>
    </p:extLst>
  </p:cSld>
  <p:clrMapOvr>
    <a:masterClrMapping/>
  </p:clrMapOvr>
  <p:hf hdr="0" ftr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2490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0"/>
            <a:ext cx="4375150" cy="2490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338C5-CB2B-44B7-BA6A-D626BCBC0C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0117685"/>
      </p:ext>
    </p:extLst>
  </p:cSld>
  <p:clrMapOvr>
    <a:masterClrMapping/>
  </p:clrMapOvr>
  <p:hf hdr="0" ftr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8" y="365126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758" y="1681163"/>
            <a:ext cx="41911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758" y="2505075"/>
            <a:ext cx="419113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77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77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F0C6F-7784-4E58-8639-9993BE8E2E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1438038"/>
      </p:ext>
    </p:extLst>
  </p:cSld>
  <p:clrMapOvr>
    <a:masterClrMapping/>
  </p:clrMapOvr>
  <p:hf hdr="0" ftr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B721C-AF54-42C7-8701-5E70DC2F6C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7472519"/>
      </p:ext>
    </p:extLst>
  </p:cSld>
  <p:clrMapOvr>
    <a:masterClrMapping/>
  </p:clrMapOvr>
  <p:hf hdr="0" ftr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4451E-746B-4301-98AB-17309B0B0E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2771338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36013" y="6580188"/>
            <a:ext cx="1169987" cy="2778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21E9C-83CC-407F-B7C4-FCB7327239CB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7272512"/>
      </p:ext>
    </p:extLst>
  </p:cSld>
  <p:clrMapOvr>
    <a:masterClrMapping/>
  </p:clrMapOvr>
  <p:transition>
    <p:diamond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77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5E2FC-25A6-4325-BA8A-4983308217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827306"/>
      </p:ext>
    </p:extLst>
  </p:cSld>
  <p:clrMapOvr>
    <a:masterClrMapping/>
  </p:clrMapOvr>
  <p:hf hdr="0" ftr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77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E2053-7EEE-4049-8560-BA1FE354B4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9682884"/>
      </p:ext>
    </p:extLst>
  </p:cSld>
  <p:clrMapOvr>
    <a:masterClrMapping/>
  </p:clrMapOvr>
  <p:hf hdr="0" ftr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AE9A8-A4B4-4B27-9CA1-52AD3C99F3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9489209"/>
      </p:ext>
    </p:extLst>
  </p:cSld>
  <p:clrMapOvr>
    <a:masterClrMapping/>
  </p:clrMapOvr>
  <p:hf hdr="0" ftr="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3816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21450" cy="3816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B2C25-00CF-40F8-8A24-553BB7301B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789344"/>
      </p:ext>
    </p:extLst>
  </p:cSld>
  <p:clrMapOvr>
    <a:masterClrMapping/>
  </p:clrMapOvr>
  <p:hf hdr="0" ftr="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24907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36013" y="6580188"/>
            <a:ext cx="1169987" cy="2778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21E9C-83CC-407F-B7C4-FCB7327239CB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5609891"/>
      </p:ext>
    </p:extLst>
  </p:cSld>
  <p:clrMapOvr>
    <a:masterClrMapping/>
  </p:clrMapOvr>
  <p:transition>
    <p:diamond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Placeholder 1"/>
          <p:cNvSpPr>
            <a:spLocks noGrp="1"/>
          </p:cNvSpPr>
          <p:nvPr>
            <p:ph type="ctrTitle"/>
          </p:nvPr>
        </p:nvSpPr>
        <p:spPr>
          <a:xfrm>
            <a:off x="0" y="4933950"/>
            <a:ext cx="6521450" cy="10223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7107" name="Text Placeholder 2"/>
          <p:cNvSpPr>
            <a:spLocks noGrp="1"/>
          </p:cNvSpPr>
          <p:nvPr>
            <p:ph type="subTitle" idx="1"/>
          </p:nvPr>
        </p:nvSpPr>
        <p:spPr>
          <a:xfrm>
            <a:off x="-82550" y="5956300"/>
            <a:ext cx="6934200" cy="57785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99300" y="4457700"/>
            <a:ext cx="23114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E29AA74-2DA1-4576-AD1C-0D3611BA61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8204601"/>
      </p:ext>
    </p:extLst>
  </p:cSld>
  <p:clrMapOvr>
    <a:masterClrMapping/>
  </p:clrMapOvr>
  <p:hf hdr="0" ftr="0" dt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F1942-48F9-4DCE-BE8F-763955D12C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979812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4"/>
            <a:ext cx="8543925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0703D-BED5-4789-804F-5B613E4947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910041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2490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0"/>
            <a:ext cx="4375150" cy="2490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64F57-1DB9-4D09-97ED-F7D135459E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654894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8" y="365126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758" y="1681163"/>
            <a:ext cx="41911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758" y="2505075"/>
            <a:ext cx="419113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77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77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48531-2E26-4BD3-A735-A9B3CD9B76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1927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Placeholder 1"/>
          <p:cNvSpPr>
            <a:spLocks noGrp="1"/>
          </p:cNvSpPr>
          <p:nvPr>
            <p:ph type="ctrTitle"/>
          </p:nvPr>
        </p:nvSpPr>
        <p:spPr>
          <a:xfrm>
            <a:off x="0" y="4933950"/>
            <a:ext cx="6521450" cy="10223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7107" name="Text Placeholder 2"/>
          <p:cNvSpPr>
            <a:spLocks noGrp="1"/>
          </p:cNvSpPr>
          <p:nvPr>
            <p:ph type="subTitle" idx="1"/>
          </p:nvPr>
        </p:nvSpPr>
        <p:spPr>
          <a:xfrm>
            <a:off x="-82550" y="5956300"/>
            <a:ext cx="6934200" cy="57785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99300" y="4457700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245225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fld id="{85DCE7A1-27B1-4F9D-B67C-6EBBC5A253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1933392"/>
      </p:ext>
    </p:extLst>
  </p:cSld>
  <p:clrMapOvr>
    <a:masterClrMapping/>
  </p:clrMapOvr>
  <p:hf hdr="0" ftr="0" dt="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31561-A7A3-4517-8ACC-F6FA3BD032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184396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ABAF5-EA31-4AE8-8CAB-CE97499F31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299387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77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1FDD7-2635-42FB-83A1-F440D96286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288928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77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910B6-E062-40C5-AF18-BDCBAA390B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786352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6623E-9B24-49B5-9618-93B492C653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084003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3816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21450" cy="3816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C1E3D-D4D9-435F-951F-D1950C42C6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999003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Placeholder 1"/>
          <p:cNvSpPr>
            <a:spLocks noGrp="1"/>
          </p:cNvSpPr>
          <p:nvPr>
            <p:ph type="ctrTitle"/>
          </p:nvPr>
        </p:nvSpPr>
        <p:spPr>
          <a:xfrm>
            <a:off x="0" y="4933950"/>
            <a:ext cx="6521450" cy="10223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4275" name="Text Placeholder 2"/>
          <p:cNvSpPr>
            <a:spLocks noGrp="1"/>
          </p:cNvSpPr>
          <p:nvPr>
            <p:ph type="subTitle" idx="1"/>
          </p:nvPr>
        </p:nvSpPr>
        <p:spPr>
          <a:xfrm>
            <a:off x="-82550" y="5956300"/>
            <a:ext cx="6934200" cy="57785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99300" y="4457700"/>
            <a:ext cx="23114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1DAF48-BF01-41CF-9FBB-3102524C36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250204"/>
      </p:ext>
    </p:extLst>
  </p:cSld>
  <p:clrMapOvr>
    <a:masterClrMapping/>
  </p:clrMapOvr>
  <p:hf hdr="0" ftr="0" dt="0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B2119-A3E7-453B-B5C8-52F1759AD3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696751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4"/>
            <a:ext cx="8543925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8D5D0-32DB-4D06-9A2D-3438053B1B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519276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2490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0"/>
            <a:ext cx="4375150" cy="2490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8D963-90A4-4F71-88A8-CCA0D1BDAC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0809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69E1B-FCC6-45DC-89C9-011FDA42A0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780518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8" y="365126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758" y="1681163"/>
            <a:ext cx="41911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758" y="2505075"/>
            <a:ext cx="419113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77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77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0F1AD-9CD0-4CA7-9D7C-E952E0EDC8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26260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928E0-75C8-49E6-B029-43F000D7EE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054313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38E43-925C-4060-8846-B7DA535F8F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282615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77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ECE1D-13D5-4467-BDE5-79C87C73FB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692904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77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6AE15-7309-4C85-B66D-F4C21EDCE6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189278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E13F4-07BA-4E4E-815A-D55BA2CB96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534202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3816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21450" cy="3816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75958-154D-486A-8630-B627AC3AB3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567355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Placeholder 1"/>
          <p:cNvSpPr>
            <a:spLocks noGrp="1"/>
          </p:cNvSpPr>
          <p:nvPr>
            <p:ph type="ctrTitle"/>
          </p:nvPr>
        </p:nvSpPr>
        <p:spPr>
          <a:xfrm>
            <a:off x="0" y="4933950"/>
            <a:ext cx="6521450" cy="10223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6323" name="Text Placeholder 2"/>
          <p:cNvSpPr>
            <a:spLocks noGrp="1"/>
          </p:cNvSpPr>
          <p:nvPr>
            <p:ph type="subTitle" idx="1"/>
          </p:nvPr>
        </p:nvSpPr>
        <p:spPr>
          <a:xfrm>
            <a:off x="-82550" y="5956300"/>
            <a:ext cx="6934200" cy="57785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99300" y="4457700"/>
            <a:ext cx="23114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106C88-7F5D-4E2B-A474-D0646C445E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3882446"/>
      </p:ext>
    </p:extLst>
  </p:cSld>
  <p:clrMapOvr>
    <a:masterClrMapping/>
  </p:clrMapOvr>
  <p:hf hdr="0" ftr="0" dt="0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22504-4332-4FC8-A15F-ACF89350C1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900012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4"/>
            <a:ext cx="8543925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08E11-A5F1-4BE8-9716-B80809DEE2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7235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4"/>
            <a:ext cx="8543925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4E57A4-B27D-4D17-A3F7-52012CEF35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231603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2842816" cy="4595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3217" y="1600201"/>
            <a:ext cx="2844535" cy="4595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AAE2D-51B1-4CD0-BB8C-27EED09ED1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663942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8" y="365126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758" y="1681163"/>
            <a:ext cx="41911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758" y="2505075"/>
            <a:ext cx="419113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77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77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7533D-687C-4AD2-9C60-E800317706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283312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798D2-911C-4768-9468-25DE8C010D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529437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76698-912F-4D6A-95E9-D6BEB68971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312659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77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D503F-4216-494E-B6C3-D5F9EA06C4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420477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77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F0BFC-26D0-45B1-90BA-CAC5E809E2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098922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AF97B-B581-4251-8EE3-948455340C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455345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85929" y="274639"/>
            <a:ext cx="1461823" cy="5921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4225529" cy="5921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7AD66-DAFE-4F51-9A20-766027BC3D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874446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96CF4-608B-4690-B1A4-2DBDE76CB3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048575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901F9-6EAC-4613-9D66-25A0CA791C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024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2490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0"/>
            <a:ext cx="4375150" cy="2490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04D31-C449-461F-A678-083229E354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915880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4"/>
            <a:ext cx="8543925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F00F4-C798-4851-B3BD-2528674D0E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126794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2490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0"/>
            <a:ext cx="4375150" cy="2490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68B25-B1E8-4F34-A900-E138F8E80E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490340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8" y="365126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758" y="1681163"/>
            <a:ext cx="41911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758" y="2505075"/>
            <a:ext cx="419113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77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77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703C1-2B23-4862-AACE-39259051DA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07119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093A7-2348-46BC-9CED-9A3247B0A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66929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994B8-837B-428A-93AF-621A5A9950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823905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77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548CA-EB7E-42E6-BD42-1D05C24AF2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114093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77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42A72-5DCC-498B-A012-4474591E8B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446595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AB551-49AD-47D8-A270-BFE3C58AF9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928862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3816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21450" cy="3816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3BD64-1009-4C14-9DA3-98EBEA3EEF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088588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1D0D7-2C6B-4344-9E17-296A5E567B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5217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8" y="365126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758" y="1681163"/>
            <a:ext cx="41911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758" y="2505075"/>
            <a:ext cx="419113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77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77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6DE98-324E-4D1E-89CC-39D1AA6690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032514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7E798-4C76-4DB7-8417-249EC7A9A6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910662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4"/>
            <a:ext cx="8543925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91905-C910-4C4D-8255-039A37451E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5869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2849695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10096" y="1600200"/>
            <a:ext cx="2851415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C01F8-DF25-4FAC-ADD4-906CA80983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784935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8" y="365126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758" y="1681163"/>
            <a:ext cx="41911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758" y="2505075"/>
            <a:ext cx="419113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77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77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17141-9EC8-4CEF-98CE-4E1C2785C3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365430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91CA3-3968-4ADC-8F87-4DBFEFEBFD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187929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33363-C929-4582-A922-324F3D7C24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0256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77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658C5-5E80-448B-A777-C4F0C4A46B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349280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77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5C38A-CB52-42EC-906C-5CF23831F2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602428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C4A6-7599-46C1-A340-7CF6DA82BA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515325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14912" y="274638"/>
            <a:ext cx="1506538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4354513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9B46B-4296-4C8F-AC36-9D965B2DAB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7078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A03EA-7651-45C4-8FFB-C1CBC932D0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216153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06EB4-87D4-4BDA-81E7-EE1C9FA5BD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099723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CB5B7-1794-404C-85ED-07C4A9A262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92619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4"/>
            <a:ext cx="8543925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05646-22ED-4AF6-B8D0-8DB1B5CAA7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595813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2842816" cy="4595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3217" y="1600201"/>
            <a:ext cx="2844535" cy="4595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BE073-82FB-43C0-BEBA-ED98C98465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106437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8" y="365126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758" y="1681163"/>
            <a:ext cx="41911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758" y="2505075"/>
            <a:ext cx="419113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77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77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FAE83-9D94-49D1-B124-D7227F3038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193075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61CC3-8175-426C-AC65-CD9484AFCF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684287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51CFC-191A-48B9-8C7A-7D2D98E727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40863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77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C28E3-9194-48D3-827A-6C776F341E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108131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77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3B6EF-809D-45AC-A0DA-471C3A8EAA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285092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5602F-2A8D-480E-8953-DA774588BA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73775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D79F0-43C1-493B-A023-56E17DA4B9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460025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85929" y="274639"/>
            <a:ext cx="1461823" cy="5921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4225529" cy="5921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87BB0-1242-424A-BC7D-EDFB958574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843576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D6599-81E6-46EA-9F7C-B80071C351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381514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1FFF6-CACE-4C9D-B2EA-1F73AB5FDE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134120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4"/>
            <a:ext cx="8543925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BE274-19E7-4EAA-8AB5-8944BA419F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47897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4756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0"/>
            <a:ext cx="4375150" cy="4756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B9D86-C1F8-4BD9-B0E6-CF54F8CBE5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526353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8" y="365126"/>
            <a:ext cx="8543925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758" y="1681163"/>
            <a:ext cx="41911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758" y="2505075"/>
            <a:ext cx="419113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77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77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23545-F3ED-473D-BA50-1A5D084351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586057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7C2C6-5BF8-4433-BE58-EAA6162294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028235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F98AF-A7BA-48DB-B6F2-3B10E91A95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975695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77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241B8-0A3B-4F56-9A85-4F1003970C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872676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77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804CB-9898-4312-AE5D-5464187C00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693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7A20D-C70E-4C52-BCAD-8BE04FCCF4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97560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77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F23510-A37C-40C8-B178-9CEA11A936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647597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78EF3-4C80-4F54-A79C-E2E458D1D4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704890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60817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21450" cy="60817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C7B3C-C3EA-4499-8B18-3DFA900188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4743052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24907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36013" y="6580188"/>
            <a:ext cx="1169987" cy="2778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21E9C-83CC-407F-B7C4-FCB7327239CB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5410326"/>
      </p:ext>
    </p:extLst>
  </p:cSld>
  <p:clrMapOvr>
    <a:masterClrMapping/>
  </p:clrMapOvr>
  <p:transition>
    <p:diamond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27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2928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4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725864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18941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825625"/>
            <a:ext cx="418941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6354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8" y="365126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758" y="1681163"/>
            <a:ext cx="419113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758" y="2505075"/>
            <a:ext cx="419113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77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77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5246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63038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613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77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27C6F-EEF0-413E-A229-7459D13CDA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3386484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770" y="987426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9573358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770" y="987426"/>
            <a:ext cx="5014913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9882852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05070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1724" y="274639"/>
            <a:ext cx="2309680" cy="5902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9244" y="274639"/>
            <a:ext cx="6767381" cy="5902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97078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245" y="274638"/>
            <a:ext cx="924216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26187494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B4B5B-3E5B-43A5-A054-375C3B3F69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314919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7EC0D-063B-4B5B-84A0-EFE11628D9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948986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39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4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CE90E-030B-417A-B96C-6C0747A3CF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224298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18941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825625"/>
            <a:ext cx="418941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AFBDF-1EF7-4A72-AE38-1B776BEDBF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431668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758" y="1681163"/>
            <a:ext cx="419113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758" y="2505075"/>
            <a:ext cx="419113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77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77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18F29-7D48-4C69-BAAE-1141753EE1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66200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56874-947A-4683-8C47-B40E001600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549023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BCB28-EF62-4505-9146-64BCFD265B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565087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DB065-CFF9-4F3B-9668-4558BC8716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458235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770" y="987426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A8F83-3FE0-4F26-A358-F9F165D687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9828653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770" y="987426"/>
            <a:ext cx="5014913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5E749-3D10-44BB-99D1-8E1DB37BE5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5177702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78C4D-6C74-4AB7-A089-92A2A76DC1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9784838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42844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3150A-FCFC-4B5C-96B6-D5B05A37CB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2929491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89724"/>
      </p:ext>
    </p:extLst>
  </p:cSld>
  <p:clrMapOvr>
    <a:masterClrMapping/>
  </p:clrMapOvr>
  <p:hf hdr="0" ftr="0" dt="0"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49116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5978113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22800" y="1371600"/>
            <a:ext cx="2435225" cy="60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23125" y="1371600"/>
            <a:ext cx="2435225" cy="60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045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3816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21450" cy="3816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804805-9604-456D-A625-525164BEAC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862716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87681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46464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900857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4906489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7226442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05587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0975" y="1371600"/>
            <a:ext cx="1857375" cy="3200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8850" y="1371600"/>
            <a:ext cx="5407025" cy="3200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923709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64145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05567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01393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Placeholder 1"/>
          <p:cNvSpPr>
            <a:spLocks noGrp="1"/>
          </p:cNvSpPr>
          <p:nvPr>
            <p:ph type="ctrTitle"/>
          </p:nvPr>
        </p:nvSpPr>
        <p:spPr>
          <a:xfrm>
            <a:off x="0" y="4933950"/>
            <a:ext cx="6521450" cy="10223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4275" name="Text Placeholder 2"/>
          <p:cNvSpPr>
            <a:spLocks noGrp="1"/>
          </p:cNvSpPr>
          <p:nvPr>
            <p:ph type="subTitle" idx="1"/>
          </p:nvPr>
        </p:nvSpPr>
        <p:spPr>
          <a:xfrm>
            <a:off x="-82550" y="5956300"/>
            <a:ext cx="6934200" cy="57785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99300" y="4457700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245225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fld id="{2519AA65-7728-4C47-A397-E53A17EB21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1699368"/>
      </p:ext>
    </p:extLst>
  </p:cSld>
  <p:clrMapOvr>
    <a:masterClrMapping/>
  </p:clrMapOvr>
  <p:hf hdr="0" ftr="0" dt="0"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22800" y="1371600"/>
            <a:ext cx="2435225" cy="60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23125" y="1371600"/>
            <a:ext cx="2435225" cy="60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73811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32999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90532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6456574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105332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1799352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72238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0975" y="1371600"/>
            <a:ext cx="1857375" cy="3200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8850" y="1371600"/>
            <a:ext cx="5407025" cy="3200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39565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85433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067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C6D63F-8F95-49D1-8D60-9EFDD3BFEB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4966820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0932905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22800" y="1371600"/>
            <a:ext cx="2435225" cy="60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23125" y="1371600"/>
            <a:ext cx="2435225" cy="60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319400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01889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99850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2426655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9832215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2589988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155178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0975" y="1371600"/>
            <a:ext cx="1857375" cy="3200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8850" y="1371600"/>
            <a:ext cx="5407025" cy="3200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712725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5590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4"/>
            <a:ext cx="8543925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5CCF5D-E963-41DC-B8BA-A77F49760E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970980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82289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9096415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22800" y="1371600"/>
            <a:ext cx="2435225" cy="60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23125" y="1371600"/>
            <a:ext cx="2435225" cy="60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83719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138131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322135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685813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5032046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8582094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07470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0975" y="1371600"/>
            <a:ext cx="1857375" cy="3200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8850" y="1371600"/>
            <a:ext cx="5407025" cy="3200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573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2490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0"/>
            <a:ext cx="4375150" cy="2490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F21D3-F51C-4274-A7AF-9DEEA318DA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723942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157911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32956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9771280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0"/>
            <a:ext cx="437515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341107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3660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679285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2973275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74936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2654745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135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8" y="365126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758" y="1681163"/>
            <a:ext cx="41911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758" y="2505075"/>
            <a:ext cx="419113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77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77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C23C4-7385-4EE1-ADC4-D0FF5C49F0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257441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4983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21450" cy="4983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93634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37846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38082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5410954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0"/>
            <a:ext cx="437515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42139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84365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32505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4432472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902786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44846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DF469-3BEF-4A4C-A93D-DF43921591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658047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20178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4983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21450" cy="4983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43149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47995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22408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348194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0"/>
            <a:ext cx="437515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8047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67394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78245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049192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0667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4"/>
            <a:ext cx="8543925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4164E6-CCAE-41F8-8C88-7B10EB4892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636524"/>
      </p:ext>
    </p:extLst>
  </p:cSld>
  <p:clrMapOvr>
    <a:masterClrMapping/>
  </p:clrMapOvr>
  <p:hf hdr="0" ft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7FBA0-2E8F-40BB-97CA-556191FD8A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3946476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4291868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1669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4983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21450" cy="4983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68480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3B0BD-64F5-4924-8CBC-F7A968AE5B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1979099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81FDC-CBD7-48BF-9DFA-0F3C87C4C1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2047746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C3292-9141-4E21-921E-79C159BE0F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9285837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BAFCD-6284-4B2B-9A4C-252A067794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24349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EE2C5-4405-4B94-9D33-B2A0280B0B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4846043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307F4-472E-485E-B964-EDB6ACA14A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7767695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A096-B7D8-45B9-941B-8F2EEBAEB9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86700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77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02DE2-870B-4B4A-9549-8FEC339EE0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7989715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9C151-6CC9-4602-BED5-6E5E59BFCC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9869554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561E8-7234-4BB5-A2F7-3F6F53225D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2955619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36917-2CC7-4439-A357-CC5A8623D4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5596079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1C256-6AE3-431D-BF7D-7A8BACDD0B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8961814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76962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59201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3144918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0"/>
            <a:ext cx="437515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8486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52432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458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77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A977E-7CEB-4820-95B8-8E4D463034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4700530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3980188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8389701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1944406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78362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4983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21450" cy="4983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0339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D5E54-1B25-43C8-943F-84C33ED1FA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89672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3816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21450" cy="3816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65D8A-4FAD-41B3-BA5E-5C5C2A13FA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38411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Placeholder 1"/>
          <p:cNvSpPr>
            <a:spLocks noGrp="1"/>
          </p:cNvSpPr>
          <p:nvPr>
            <p:ph type="ctrTitle"/>
          </p:nvPr>
        </p:nvSpPr>
        <p:spPr>
          <a:xfrm>
            <a:off x="0" y="4933950"/>
            <a:ext cx="6521450" cy="10223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6323" name="Text Placeholder 2"/>
          <p:cNvSpPr>
            <a:spLocks noGrp="1"/>
          </p:cNvSpPr>
          <p:nvPr>
            <p:ph type="subTitle" idx="1"/>
          </p:nvPr>
        </p:nvSpPr>
        <p:spPr>
          <a:xfrm>
            <a:off x="-82550" y="5956300"/>
            <a:ext cx="6934200" cy="57785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99300" y="4457700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245225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fld id="{8ED9CAB7-ECC2-40ED-99F6-2B7FA41128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5207429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CF8AF7-AD76-4443-8961-7AB18E7F18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3784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4"/>
            <a:ext cx="8543925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20758-A830-4A2E-AA79-AAFD5583FA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83228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2842816" cy="4595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3217" y="1600201"/>
            <a:ext cx="2844535" cy="4595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CDAD6-00E2-46AD-90A3-0FBD7613E0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10866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8" y="365126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758" y="1681163"/>
            <a:ext cx="41911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758" y="2505075"/>
            <a:ext cx="419113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77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77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63B64-2104-4EE8-9BA9-AD9C430D85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4004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2490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0"/>
            <a:ext cx="4375150" cy="2490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6EA92-7974-46CE-8E2C-958217AA8D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0801671"/>
      </p:ext>
    </p:extLst>
  </p:cSld>
  <p:clrMapOvr>
    <a:masterClrMapping/>
  </p:clrMapOvr>
  <p:hf hdr="0" ft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11796-4C79-4FC0-A22B-F6C8E45B66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00645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F9260-C910-4D59-97A1-9F924E6EFA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74933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77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93FB7-8E9F-44B3-B13B-19BA8E7946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57631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77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D85CD-DEA8-42E1-9E31-C052B5C6E5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31523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173C1-943F-4C05-9097-09AD20C2C3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200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85929" y="274639"/>
            <a:ext cx="1461823" cy="5921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4225529" cy="5921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3D6FD-7C9F-42C1-A5EB-EEFE836C85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2841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7E94B-6D36-45C6-BC12-75A64C3791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96974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A000C1-4375-4320-AC7E-2CE247967F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46151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4"/>
            <a:ext cx="8543925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79419-5719-4B35-9BA3-3C4D21617A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54183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2490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0"/>
            <a:ext cx="4375150" cy="2490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172D4-1D67-4711-A814-95498E57C6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8572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8" y="365126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758" y="1681163"/>
            <a:ext cx="41911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758" y="2505075"/>
            <a:ext cx="419113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77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77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6D32F-FF11-4369-97A6-CDA4E57789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7793014"/>
      </p:ext>
    </p:extLst>
  </p:cSld>
  <p:clrMapOvr>
    <a:masterClrMapping/>
  </p:clrMapOvr>
  <p:hf hdr="0" ftr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8" y="365126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758" y="1681163"/>
            <a:ext cx="41911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758" y="2505075"/>
            <a:ext cx="419113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77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77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72174-0EF6-4FFE-A0B9-680DFB3D64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31609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C1469-6DF3-4EAD-B29D-37B02581C2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51988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72EAC-7E48-4229-AFFB-691141F60A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05763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77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FDB001-7793-4083-A4D1-1CF1828AF9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93367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77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8E5D2F-A759-4D15-A633-E4FB36ED38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8934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CB95BC-A732-463F-BDF1-CC79B3E5F2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96263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3816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21450" cy="3816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EE851-D780-4CEB-85B3-510A940FB0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3946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72C9DB-ACFC-46C4-AB48-66F15854CE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97583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8EB39-CC54-4D6B-98F5-00A4444DA9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10986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4"/>
            <a:ext cx="8543925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749035-C5AA-4C07-BB0F-46A10ABA3B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0434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A70E64-F704-4D59-97B2-5382700343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9089538"/>
      </p:ext>
    </p:extLst>
  </p:cSld>
  <p:clrMapOvr>
    <a:masterClrMapping/>
  </p:clrMapOvr>
  <p:hf hdr="0" ftr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2849695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10096" y="1600200"/>
            <a:ext cx="2851415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CBC9E-0D96-4566-AB52-9FF725D7FA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78077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8" y="365126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758" y="1681163"/>
            <a:ext cx="41911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758" y="2505075"/>
            <a:ext cx="419113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77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77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EA6C5E-6556-4B03-8182-0318606EAD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904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ED710-F9EE-4BBB-A776-FA80BD0C31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95986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2F7F6-434B-4EBC-AE17-233FCC332A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77283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77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BA5F1-4FB4-4C24-94F6-1362B0C028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75547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77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A8F4E-3C21-4B14-9540-D4EC2A5C9E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08166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20803-F95D-4454-8C8F-7F81B1FFDC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01567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14912" y="274638"/>
            <a:ext cx="1506538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4354513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3D56B-5CD3-48A9-BB37-2583009D88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63647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FDF11-5747-4DB3-AA09-D4227108C7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7828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C70DE-3307-4ABE-9732-5592261F05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5545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C1EF75-79B7-4CCC-8F53-D2BB498CF7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4481082"/>
      </p:ext>
    </p:extLst>
  </p:cSld>
  <p:clrMapOvr>
    <a:masterClrMapping/>
  </p:clrMapOvr>
  <p:hf hdr="0" ftr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4"/>
            <a:ext cx="8543925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29B5B-72AA-4C70-A7D4-D6C13E6F97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48127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2842816" cy="4595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3217" y="1600201"/>
            <a:ext cx="2844535" cy="4595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CC64F5-5BF2-4C74-9513-51A60CBFFD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71952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8" y="365126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758" y="1681163"/>
            <a:ext cx="41911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758" y="2505075"/>
            <a:ext cx="419113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77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77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90A2C3-E66D-4F4D-9089-2D02A972CF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19312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7A70B-812B-451E-AD50-51B9EEAD11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49222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6650D5-6455-4F67-A776-839DB22D9B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31824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77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5E2352-5A61-4062-B728-2FBBB757D7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07989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77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EEEFD-434C-49C5-BA4E-91AE4255B4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50644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747DB6-3D41-4D8E-AD47-FF9745829B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19290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85929" y="274639"/>
            <a:ext cx="1461823" cy="5921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4225529" cy="5921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DF3497-66F0-4A87-A76C-4D1FCFC941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18053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4254C-A96C-4BBF-B508-F3EAA2DD67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5388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77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28463-63EB-43A8-817C-585C559E14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0647972"/>
      </p:ext>
    </p:extLst>
  </p:cSld>
  <p:clrMapOvr>
    <a:masterClrMapping/>
  </p:clrMapOvr>
  <p:hf hdr="0" ftr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34878-0E3F-4242-93EA-C935F8AA96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215840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4"/>
            <a:ext cx="8543925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2AFF9-57F0-46DF-92CD-529729E172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505007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4756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0"/>
            <a:ext cx="4375150" cy="4756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E549C-C58F-4947-B13C-1B05203112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587167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8" y="365126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758" y="1681163"/>
            <a:ext cx="41911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758" y="2505075"/>
            <a:ext cx="419113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77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77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63B82-DE92-4B1F-B624-A8B2EB1AE1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385022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23C29-8C75-4D37-912C-2477AA445D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377330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B0344-BEEA-4E13-BECD-FD0F1E374C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43693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77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4FF65-D1A6-42F8-9448-6E6FDFBF94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333603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77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FC93E2-B304-4129-97EA-849343DE1E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439673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AFFF9B-C35F-461E-ABA4-441DFEEE44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860456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60817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21450" cy="60817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2B75DB-23E0-4F0A-866A-54A1B6D01F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2122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77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176F46-834D-47E8-9C68-50775102FD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8948680"/>
      </p:ext>
    </p:extLst>
  </p:cSld>
  <p:clrMapOvr>
    <a:masterClrMapping/>
  </p:clrMapOvr>
  <p:hf hdr="0" ftr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316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53707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4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477710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18941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825625"/>
            <a:ext cx="418941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3519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8" y="365126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758" y="1681163"/>
            <a:ext cx="419113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758" y="2505075"/>
            <a:ext cx="419113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77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77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53212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56684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67681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770" y="987426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954865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770" y="987426"/>
            <a:ext cx="5014913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675424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210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image" Target="../media/image1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6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8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7.xml"/><Relationship Id="rId12" Type="http://schemas.openxmlformats.org/officeDocument/2006/relationships/slideLayout" Target="../slideLayouts/slideLayout202.xml"/><Relationship Id="rId2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6.xml"/><Relationship Id="rId11" Type="http://schemas.openxmlformats.org/officeDocument/2006/relationships/slideLayout" Target="../slideLayouts/slideLayout201.xml"/><Relationship Id="rId5" Type="http://schemas.openxmlformats.org/officeDocument/2006/relationships/slideLayout" Target="../slideLayouts/slideLayout195.xml"/><Relationship Id="rId10" Type="http://schemas.openxmlformats.org/officeDocument/2006/relationships/slideLayout" Target="../slideLayouts/slideLayout200.xml"/><Relationship Id="rId4" Type="http://schemas.openxmlformats.org/officeDocument/2006/relationships/slideLayout" Target="../slideLayouts/slideLayout194.xml"/><Relationship Id="rId9" Type="http://schemas.openxmlformats.org/officeDocument/2006/relationships/slideLayout" Target="../slideLayouts/slideLayout199.xml"/><Relationship Id="rId14" Type="http://schemas.openxmlformats.org/officeDocument/2006/relationships/image" Target="../media/image11.jpe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12" Type="http://schemas.openxmlformats.org/officeDocument/2006/relationships/slideLayout" Target="../slideLayouts/slideLayout214.xml"/><Relationship Id="rId2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Relationship Id="rId14" Type="http://schemas.openxmlformats.org/officeDocument/2006/relationships/image" Target="../media/image1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2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217.xml"/><Relationship Id="rId7" Type="http://schemas.openxmlformats.org/officeDocument/2006/relationships/slideLayout" Target="../slideLayouts/slideLayout221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6.xml"/><Relationship Id="rId1" Type="http://schemas.openxmlformats.org/officeDocument/2006/relationships/slideLayout" Target="../slideLayouts/slideLayout215.xml"/><Relationship Id="rId6" Type="http://schemas.openxmlformats.org/officeDocument/2006/relationships/slideLayout" Target="../slideLayouts/slideLayout220.xml"/><Relationship Id="rId11" Type="http://schemas.openxmlformats.org/officeDocument/2006/relationships/slideLayout" Target="../slideLayouts/slideLayout225.xml"/><Relationship Id="rId5" Type="http://schemas.openxmlformats.org/officeDocument/2006/relationships/slideLayout" Target="../slideLayouts/slideLayout219.xml"/><Relationship Id="rId10" Type="http://schemas.openxmlformats.org/officeDocument/2006/relationships/slideLayout" Target="../slideLayouts/slideLayout224.xml"/><Relationship Id="rId4" Type="http://schemas.openxmlformats.org/officeDocument/2006/relationships/slideLayout" Target="../slideLayouts/slideLayout218.xml"/><Relationship Id="rId9" Type="http://schemas.openxmlformats.org/officeDocument/2006/relationships/slideLayout" Target="../slideLayouts/slideLayout223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3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228.xml"/><Relationship Id="rId7" Type="http://schemas.openxmlformats.org/officeDocument/2006/relationships/slideLayout" Target="../slideLayouts/slideLayout232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7.xml"/><Relationship Id="rId1" Type="http://schemas.openxmlformats.org/officeDocument/2006/relationships/slideLayout" Target="../slideLayouts/slideLayout226.xml"/><Relationship Id="rId6" Type="http://schemas.openxmlformats.org/officeDocument/2006/relationships/slideLayout" Target="../slideLayouts/slideLayout231.xml"/><Relationship Id="rId11" Type="http://schemas.openxmlformats.org/officeDocument/2006/relationships/slideLayout" Target="../slideLayouts/slideLayout236.xml"/><Relationship Id="rId5" Type="http://schemas.openxmlformats.org/officeDocument/2006/relationships/slideLayout" Target="../slideLayouts/slideLayout230.xml"/><Relationship Id="rId10" Type="http://schemas.openxmlformats.org/officeDocument/2006/relationships/slideLayout" Target="../slideLayouts/slideLayout235.xml"/><Relationship Id="rId4" Type="http://schemas.openxmlformats.org/officeDocument/2006/relationships/slideLayout" Target="../slideLayouts/slideLayout229.xml"/><Relationship Id="rId9" Type="http://schemas.openxmlformats.org/officeDocument/2006/relationships/slideLayout" Target="../slideLayouts/slideLayout234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4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239.xml"/><Relationship Id="rId7" Type="http://schemas.openxmlformats.org/officeDocument/2006/relationships/slideLayout" Target="../slideLayouts/slideLayout243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8.xml"/><Relationship Id="rId1" Type="http://schemas.openxmlformats.org/officeDocument/2006/relationships/slideLayout" Target="../slideLayouts/slideLayout237.xml"/><Relationship Id="rId6" Type="http://schemas.openxmlformats.org/officeDocument/2006/relationships/slideLayout" Target="../slideLayouts/slideLayout242.xml"/><Relationship Id="rId11" Type="http://schemas.openxmlformats.org/officeDocument/2006/relationships/slideLayout" Target="../slideLayouts/slideLayout247.xml"/><Relationship Id="rId5" Type="http://schemas.openxmlformats.org/officeDocument/2006/relationships/slideLayout" Target="../slideLayouts/slideLayout241.xml"/><Relationship Id="rId10" Type="http://schemas.openxmlformats.org/officeDocument/2006/relationships/slideLayout" Target="../slideLayouts/slideLayout246.xml"/><Relationship Id="rId4" Type="http://schemas.openxmlformats.org/officeDocument/2006/relationships/slideLayout" Target="../slideLayouts/slideLayout240.xml"/><Relationship Id="rId9" Type="http://schemas.openxmlformats.org/officeDocument/2006/relationships/slideLayout" Target="../slideLayouts/slideLayout245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5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250.xml"/><Relationship Id="rId7" Type="http://schemas.openxmlformats.org/officeDocument/2006/relationships/slideLayout" Target="../slideLayouts/slideLayout254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9.xml"/><Relationship Id="rId1" Type="http://schemas.openxmlformats.org/officeDocument/2006/relationships/slideLayout" Target="../slideLayouts/slideLayout248.xml"/><Relationship Id="rId6" Type="http://schemas.openxmlformats.org/officeDocument/2006/relationships/slideLayout" Target="../slideLayouts/slideLayout253.xml"/><Relationship Id="rId11" Type="http://schemas.openxmlformats.org/officeDocument/2006/relationships/slideLayout" Target="../slideLayouts/slideLayout258.xml"/><Relationship Id="rId5" Type="http://schemas.openxmlformats.org/officeDocument/2006/relationships/slideLayout" Target="../slideLayouts/slideLayout252.xml"/><Relationship Id="rId10" Type="http://schemas.openxmlformats.org/officeDocument/2006/relationships/slideLayout" Target="../slideLayouts/slideLayout257.xml"/><Relationship Id="rId4" Type="http://schemas.openxmlformats.org/officeDocument/2006/relationships/slideLayout" Target="../slideLayouts/slideLayout251.xml"/><Relationship Id="rId9" Type="http://schemas.openxmlformats.org/officeDocument/2006/relationships/slideLayout" Target="../slideLayouts/slideLayout256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6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261.xml"/><Relationship Id="rId7" Type="http://schemas.openxmlformats.org/officeDocument/2006/relationships/slideLayout" Target="../slideLayouts/slideLayout265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60.xml"/><Relationship Id="rId1" Type="http://schemas.openxmlformats.org/officeDocument/2006/relationships/slideLayout" Target="../slideLayouts/slideLayout259.xml"/><Relationship Id="rId6" Type="http://schemas.openxmlformats.org/officeDocument/2006/relationships/slideLayout" Target="../slideLayouts/slideLayout264.xml"/><Relationship Id="rId11" Type="http://schemas.openxmlformats.org/officeDocument/2006/relationships/slideLayout" Target="../slideLayouts/slideLayout269.xml"/><Relationship Id="rId5" Type="http://schemas.openxmlformats.org/officeDocument/2006/relationships/slideLayout" Target="../slideLayouts/slideLayout263.xml"/><Relationship Id="rId10" Type="http://schemas.openxmlformats.org/officeDocument/2006/relationships/slideLayout" Target="../slideLayouts/slideLayout268.xml"/><Relationship Id="rId4" Type="http://schemas.openxmlformats.org/officeDocument/2006/relationships/slideLayout" Target="../slideLayouts/slideLayout262.xml"/><Relationship Id="rId9" Type="http://schemas.openxmlformats.org/officeDocument/2006/relationships/slideLayout" Target="../slideLayouts/slideLayout267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7.xml"/><Relationship Id="rId13" Type="http://schemas.openxmlformats.org/officeDocument/2006/relationships/image" Target="../media/image17.jpeg"/><Relationship Id="rId3" Type="http://schemas.openxmlformats.org/officeDocument/2006/relationships/slideLayout" Target="../slideLayouts/slideLayout272.xml"/><Relationship Id="rId7" Type="http://schemas.openxmlformats.org/officeDocument/2006/relationships/slideLayout" Target="../slideLayouts/slideLayout276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71.xml"/><Relationship Id="rId1" Type="http://schemas.openxmlformats.org/officeDocument/2006/relationships/slideLayout" Target="../slideLayouts/slideLayout270.xml"/><Relationship Id="rId6" Type="http://schemas.openxmlformats.org/officeDocument/2006/relationships/slideLayout" Target="../slideLayouts/slideLayout275.xml"/><Relationship Id="rId11" Type="http://schemas.openxmlformats.org/officeDocument/2006/relationships/slideLayout" Target="../slideLayouts/slideLayout280.xml"/><Relationship Id="rId5" Type="http://schemas.openxmlformats.org/officeDocument/2006/relationships/slideLayout" Target="../slideLayouts/slideLayout274.xml"/><Relationship Id="rId10" Type="http://schemas.openxmlformats.org/officeDocument/2006/relationships/slideLayout" Target="../slideLayouts/slideLayout279.xml"/><Relationship Id="rId4" Type="http://schemas.openxmlformats.org/officeDocument/2006/relationships/slideLayout" Target="../slideLayouts/slideLayout273.xml"/><Relationship Id="rId9" Type="http://schemas.openxmlformats.org/officeDocument/2006/relationships/slideLayout" Target="../slideLayouts/slideLayout278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8.xml"/><Relationship Id="rId13" Type="http://schemas.openxmlformats.org/officeDocument/2006/relationships/image" Target="../media/image18.jpeg"/><Relationship Id="rId3" Type="http://schemas.openxmlformats.org/officeDocument/2006/relationships/slideLayout" Target="../slideLayouts/slideLayout283.xml"/><Relationship Id="rId7" Type="http://schemas.openxmlformats.org/officeDocument/2006/relationships/slideLayout" Target="../slideLayouts/slideLayout287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82.xml"/><Relationship Id="rId1" Type="http://schemas.openxmlformats.org/officeDocument/2006/relationships/slideLayout" Target="../slideLayouts/slideLayout281.xml"/><Relationship Id="rId6" Type="http://schemas.openxmlformats.org/officeDocument/2006/relationships/slideLayout" Target="../slideLayouts/slideLayout286.xml"/><Relationship Id="rId11" Type="http://schemas.openxmlformats.org/officeDocument/2006/relationships/slideLayout" Target="../slideLayouts/slideLayout291.xml"/><Relationship Id="rId5" Type="http://schemas.openxmlformats.org/officeDocument/2006/relationships/slideLayout" Target="../slideLayouts/slideLayout285.xml"/><Relationship Id="rId10" Type="http://schemas.openxmlformats.org/officeDocument/2006/relationships/slideLayout" Target="../slideLayouts/slideLayout290.xml"/><Relationship Id="rId4" Type="http://schemas.openxmlformats.org/officeDocument/2006/relationships/slideLayout" Target="../slideLayouts/slideLayout284.xml"/><Relationship Id="rId9" Type="http://schemas.openxmlformats.org/officeDocument/2006/relationships/slideLayout" Target="../slideLayouts/slideLayout289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9.xml"/><Relationship Id="rId13" Type="http://schemas.openxmlformats.org/officeDocument/2006/relationships/image" Target="../media/image19.jpeg"/><Relationship Id="rId3" Type="http://schemas.openxmlformats.org/officeDocument/2006/relationships/slideLayout" Target="../slideLayouts/slideLayout294.xml"/><Relationship Id="rId7" Type="http://schemas.openxmlformats.org/officeDocument/2006/relationships/slideLayout" Target="../slideLayouts/slideLayout298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93.xml"/><Relationship Id="rId1" Type="http://schemas.openxmlformats.org/officeDocument/2006/relationships/slideLayout" Target="../slideLayouts/slideLayout292.xml"/><Relationship Id="rId6" Type="http://schemas.openxmlformats.org/officeDocument/2006/relationships/slideLayout" Target="../slideLayouts/slideLayout297.xml"/><Relationship Id="rId11" Type="http://schemas.openxmlformats.org/officeDocument/2006/relationships/slideLayout" Target="../slideLayouts/slideLayout302.xml"/><Relationship Id="rId5" Type="http://schemas.openxmlformats.org/officeDocument/2006/relationships/slideLayout" Target="../slideLayouts/slideLayout296.xml"/><Relationship Id="rId10" Type="http://schemas.openxmlformats.org/officeDocument/2006/relationships/slideLayout" Target="../slideLayouts/slideLayout301.xml"/><Relationship Id="rId4" Type="http://schemas.openxmlformats.org/officeDocument/2006/relationships/slideLayout" Target="../slideLayouts/slideLayout295.xml"/><Relationship Id="rId9" Type="http://schemas.openxmlformats.org/officeDocument/2006/relationships/slideLayout" Target="../slideLayouts/slideLayout300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0.xml"/><Relationship Id="rId3" Type="http://schemas.openxmlformats.org/officeDocument/2006/relationships/slideLayout" Target="../slideLayouts/slideLayout305.xml"/><Relationship Id="rId7" Type="http://schemas.openxmlformats.org/officeDocument/2006/relationships/slideLayout" Target="../slideLayouts/slideLayout309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304.xml"/><Relationship Id="rId1" Type="http://schemas.openxmlformats.org/officeDocument/2006/relationships/slideLayout" Target="../slideLayouts/slideLayout303.xml"/><Relationship Id="rId6" Type="http://schemas.openxmlformats.org/officeDocument/2006/relationships/slideLayout" Target="../slideLayouts/slideLayout308.xml"/><Relationship Id="rId11" Type="http://schemas.openxmlformats.org/officeDocument/2006/relationships/slideLayout" Target="../slideLayouts/slideLayout313.xml"/><Relationship Id="rId5" Type="http://schemas.openxmlformats.org/officeDocument/2006/relationships/slideLayout" Target="../slideLayouts/slideLayout307.xml"/><Relationship Id="rId10" Type="http://schemas.openxmlformats.org/officeDocument/2006/relationships/slideLayout" Target="../slideLayouts/slideLayout312.xml"/><Relationship Id="rId4" Type="http://schemas.openxmlformats.org/officeDocument/2006/relationships/slideLayout" Target="../slideLayouts/slideLayout306.xml"/><Relationship Id="rId9" Type="http://schemas.openxmlformats.org/officeDocument/2006/relationships/slideLayout" Target="../slideLayouts/slideLayout311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1.xml"/><Relationship Id="rId13" Type="http://schemas.openxmlformats.org/officeDocument/2006/relationships/image" Target="../media/image20.jpeg"/><Relationship Id="rId3" Type="http://schemas.openxmlformats.org/officeDocument/2006/relationships/slideLayout" Target="../slideLayouts/slideLayout316.xml"/><Relationship Id="rId7" Type="http://schemas.openxmlformats.org/officeDocument/2006/relationships/slideLayout" Target="../slideLayouts/slideLayout320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5.xml"/><Relationship Id="rId1" Type="http://schemas.openxmlformats.org/officeDocument/2006/relationships/slideLayout" Target="../slideLayouts/slideLayout314.xml"/><Relationship Id="rId6" Type="http://schemas.openxmlformats.org/officeDocument/2006/relationships/slideLayout" Target="../slideLayouts/slideLayout319.xml"/><Relationship Id="rId11" Type="http://schemas.openxmlformats.org/officeDocument/2006/relationships/slideLayout" Target="../slideLayouts/slideLayout324.xml"/><Relationship Id="rId5" Type="http://schemas.openxmlformats.org/officeDocument/2006/relationships/slideLayout" Target="../slideLayouts/slideLayout318.xml"/><Relationship Id="rId10" Type="http://schemas.openxmlformats.org/officeDocument/2006/relationships/slideLayout" Target="../slideLayouts/slideLayout323.xml"/><Relationship Id="rId4" Type="http://schemas.openxmlformats.org/officeDocument/2006/relationships/slideLayout" Target="../slideLayouts/slideLayout317.xml"/><Relationship Id="rId9" Type="http://schemas.openxmlformats.org/officeDocument/2006/relationships/slideLayout" Target="../slideLayouts/slideLayout3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image" Target="../media/image1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30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00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fld id="{2BF63264-D672-47F2-8860-2FECE6E1E58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Text Box 17"/>
          <p:cNvSpPr txBox="1">
            <a:spLocks noChangeArrowheads="1"/>
          </p:cNvSpPr>
          <p:nvPr userDrawn="1"/>
        </p:nvSpPr>
        <p:spPr bwMode="auto">
          <a:xfrm>
            <a:off x="2576513" y="6627245"/>
            <a:ext cx="467995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8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WCO Global AEO Conference, 28 to 30 April 2014, Madrid</a:t>
            </a:r>
            <a:endParaRPr lang="de-DE" sz="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524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</p:sldLayoutIdLst>
  <p:transition>
    <p:diamond/>
  </p:transition>
  <p:timing>
    <p:tnLst>
      <p:par>
        <p:cTn id="1" dur="indefinite" restart="never" nodeType="tmRoot"/>
      </p:par>
    </p:tnLst>
  </p:timing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rgbClr val="599116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301614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301614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301614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301614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400" kern="1200">
          <a:solidFill>
            <a:srgbClr val="30161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fld id="{2B10B1BF-F7E0-48AE-AFC2-919339FC04B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7351" name="Text Box 4"/>
          <p:cNvSpPr txBox="1">
            <a:spLocks noChangeArrowheads="1"/>
          </p:cNvSpPr>
          <p:nvPr/>
        </p:nvSpPr>
        <p:spPr bwMode="auto">
          <a:xfrm>
            <a:off x="0" y="6461126"/>
            <a:ext cx="6686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2713" indent="-112713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000">
                <a:solidFill>
                  <a:srgbClr val="301614"/>
                </a:solidFill>
                <a:cs typeface="Arial" panose="020B0604020202020204" pitchFamily="34" charset="0"/>
              </a:rPr>
              <a:t>© Copyright 2010 United Parcel Service of America, Inc. UPS, the UPS brand mark and the color brown </a:t>
            </a:r>
          </a:p>
          <a:p>
            <a:pPr eaLnBrk="1" hangingPunct="1">
              <a:buFontTx/>
              <a:buNone/>
            </a:pPr>
            <a:r>
              <a:rPr lang="en-US" altLang="en-US" sz="1000">
                <a:solidFill>
                  <a:srgbClr val="301614"/>
                </a:solidFill>
                <a:cs typeface="Arial" panose="020B0604020202020204" pitchFamily="34" charset="0"/>
              </a:rPr>
              <a:t>are registered trademarks of United Parcel Service of America, Inc. All rights reserved.</a:t>
            </a: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2006998" y="679450"/>
            <a:ext cx="19885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spcBef>
                <a:spcPct val="20000"/>
              </a:spcBef>
              <a:buFontTx/>
              <a:buNone/>
            </a:pPr>
            <a:r>
              <a:rPr lang="en-US" altLang="en-US" sz="2800" b="1">
                <a:solidFill>
                  <a:srgbClr val="599116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889369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rgbClr val="599116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301614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301614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301614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301614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400" kern="1200">
          <a:solidFill>
            <a:srgbClr val="30161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000" smtClean="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200" smtClean="0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 smtClean="0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fld id="{2BF63264-D672-47F2-8860-2FECE6E1E58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Text Box 17"/>
          <p:cNvSpPr txBox="1">
            <a:spLocks noChangeArrowheads="1"/>
          </p:cNvSpPr>
          <p:nvPr userDrawn="1"/>
        </p:nvSpPr>
        <p:spPr bwMode="auto">
          <a:xfrm>
            <a:off x="2576513" y="6627245"/>
            <a:ext cx="467995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8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WCO Global AEO Conference, 28 to 30 April 2014, Madrid</a:t>
            </a:r>
            <a:endParaRPr lang="de-DE" sz="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39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</p:sldLayoutIdLst>
  <p:transition>
    <p:diamond/>
  </p:transition>
  <p:timing>
    <p:tnLst>
      <p:par>
        <p:cTn id="1" dur="indefinite" restart="never" nodeType="tmRoot"/>
      </p:par>
    </p:tnLst>
  </p:timing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rgbClr val="599116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301614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301614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301614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301614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400" kern="1200">
          <a:solidFill>
            <a:srgbClr val="30161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000" smtClean="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200" smtClean="0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 smtClean="0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DDF45C0-5FC2-4AE7-929A-1757AF3C61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6571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rgbClr val="599116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301614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301614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301614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301614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400" kern="1200">
          <a:solidFill>
            <a:srgbClr val="30161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000" smtClean="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200" smtClean="0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 smtClean="0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3C73BC2-2546-4F49-8289-AA382AFF60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4442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rgbClr val="599116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301614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301614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301614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301614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400" kern="1200">
          <a:solidFill>
            <a:srgbClr val="30161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585245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5852452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000" smtClean="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200" smtClean="0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 smtClean="0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2B4393E-FE71-4CD0-9B3B-62097E8C33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324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rgbClr val="599116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301614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301614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301614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301614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400" kern="1200">
          <a:solidFill>
            <a:srgbClr val="30161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000" smtClean="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200" smtClean="0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 smtClean="0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C6A7CD1-DBA8-47D1-A83E-8A35FD57ED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1486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rgbClr val="599116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301614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301614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301614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301614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400" kern="1200">
          <a:solidFill>
            <a:srgbClr val="30161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6026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1" y="1600200"/>
            <a:ext cx="586621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000" smtClean="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200" smtClean="0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 smtClean="0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F6DBE7E-9681-4375-8E8C-2B6CF6D78F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2588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rgbClr val="599116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301614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301614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301614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301614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400" kern="1200">
          <a:solidFill>
            <a:srgbClr val="30161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585245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5852452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000" smtClean="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200" smtClean="0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 smtClean="0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B8B8539-7AF4-4C78-89B7-F529ECE34A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3398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rgbClr val="599116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301614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301614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301614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301614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400" kern="1200">
          <a:solidFill>
            <a:srgbClr val="30161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000" smtClean="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200" smtClean="0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 smtClean="0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74BEB58-D7C1-49FF-B398-61C6E0A6DC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4001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96" r:id="rId12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rgbClr val="599116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301614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301614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301614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301614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400" kern="1200">
          <a:solidFill>
            <a:srgbClr val="30161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5" name="Slide Number Placeholder 3"/>
          <p:cNvSpPr txBox="1">
            <a:spLocks noGrp="1"/>
          </p:cNvSpPr>
          <p:nvPr/>
        </p:nvSpPr>
        <p:spPr bwMode="auto">
          <a:xfrm>
            <a:off x="7472495" y="6497638"/>
            <a:ext cx="23114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49C590AA-FB40-42FE-8167-BBE3B5D3F95E}" type="slidenum">
              <a:rPr lang="en-US" altLang="en-US" sz="1200" smtClean="0">
                <a:solidFill>
                  <a:schemeClr val="bg1"/>
                </a:solidFill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20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21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99245" y="274638"/>
            <a:ext cx="924216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Chart title</a:t>
            </a:r>
          </a:p>
        </p:txBody>
      </p:sp>
    </p:spTree>
    <p:extLst>
      <p:ext uri="{BB962C8B-B14F-4D97-AF65-F5344CB8AC3E}">
        <p14:creationId xmlns:p14="http://schemas.microsoft.com/office/powerpoint/2010/main" val="2734460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  <p:sldLayoutId id="2147483983" r:id="rId12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rgbClr val="599116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608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00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fld id="{51481F22-3637-4BA2-908F-8505F2BD10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1329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rgbClr val="599116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301614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301614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301614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301614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400" kern="1200">
          <a:solidFill>
            <a:srgbClr val="30161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 smtClean="0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5E90117-F07B-4ED7-9513-C3DCF5FE49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7351" name="Text Box 4"/>
          <p:cNvSpPr txBox="1">
            <a:spLocks noChangeArrowheads="1"/>
          </p:cNvSpPr>
          <p:nvPr/>
        </p:nvSpPr>
        <p:spPr bwMode="auto">
          <a:xfrm>
            <a:off x="0" y="6461126"/>
            <a:ext cx="6686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2713" indent="-112713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00" smtClean="0">
                <a:solidFill>
                  <a:srgbClr val="301614"/>
                </a:solidFill>
                <a:cs typeface="Arial" panose="020B0604020202020204" pitchFamily="34" charset="0"/>
              </a:rPr>
              <a:t>© Copyright 2010 United Parcel Service of America, Inc. UPS, the UPS brand mark and the color brown </a:t>
            </a:r>
          </a:p>
          <a:p>
            <a:pPr eaLnBrk="1" hangingPunct="1">
              <a:defRPr/>
            </a:pPr>
            <a:r>
              <a:rPr lang="en-US" altLang="en-US" sz="1000" smtClean="0">
                <a:solidFill>
                  <a:srgbClr val="301614"/>
                </a:solidFill>
                <a:cs typeface="Arial" panose="020B0604020202020204" pitchFamily="34" charset="0"/>
              </a:rPr>
              <a:t>are registered trademarks of United Parcel Service of America, Inc. All rights reserved.</a:t>
            </a: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2006998" y="679450"/>
            <a:ext cx="19885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spcBef>
                <a:spcPct val="20000"/>
              </a:spcBef>
              <a:defRPr/>
            </a:pPr>
            <a:r>
              <a:rPr lang="en-US" altLang="en-US" sz="2800" b="1" smtClean="0">
                <a:solidFill>
                  <a:srgbClr val="599116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247255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rgbClr val="599116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301614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301614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301614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301614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400" kern="1200">
          <a:solidFill>
            <a:srgbClr val="30161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log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906000" cy="706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28850" y="2286000"/>
            <a:ext cx="39624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TITLE GOES HERE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22800" y="1371600"/>
            <a:ext cx="50355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Subtitle subtitle subtitle subtitle subtitle subtitle</a:t>
            </a:r>
          </a:p>
          <a:p>
            <a:pPr lvl="0"/>
            <a:r>
              <a:rPr lang="en-US" altLang="en-US" smtClean="0"/>
              <a:t>subtitle subtitle subtitle subtitle subtitle subtitle</a:t>
            </a:r>
          </a:p>
        </p:txBody>
      </p:sp>
    </p:spTree>
    <p:extLst>
      <p:ext uri="{BB962C8B-B14F-4D97-AF65-F5344CB8AC3E}">
        <p14:creationId xmlns:p14="http://schemas.microsoft.com/office/powerpoint/2010/main" val="3367179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UPSSans Extra Bold Ex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UPSSans Extra Bold Ex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UPSSans Extra Bold Ex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UPSSans Extra Bold Ex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UPSSans Extra Bold Ex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UPSSans Extra Bold Ex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UPSSans Extra Bold Ex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UPSSans Extra Bold Ex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1600" i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log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906000" cy="706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28850" y="2286000"/>
            <a:ext cx="39624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TITLE GOES HERE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22800" y="1371600"/>
            <a:ext cx="50355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Subtitle subtitle subtitle subtitle subtitle subtitle</a:t>
            </a:r>
          </a:p>
          <a:p>
            <a:pPr lvl="0"/>
            <a:r>
              <a:rPr lang="en-US" altLang="en-US" smtClean="0"/>
              <a:t>subtitle subtitle subtitle subtitle subtitle subtitle</a:t>
            </a:r>
          </a:p>
        </p:txBody>
      </p:sp>
    </p:spTree>
    <p:extLst>
      <p:ext uri="{BB962C8B-B14F-4D97-AF65-F5344CB8AC3E}">
        <p14:creationId xmlns:p14="http://schemas.microsoft.com/office/powerpoint/2010/main" val="313929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UPSSans Extra Bold Ex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UPSSans Extra Bold Ex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UPSSans Extra Bold Ex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UPSSans Extra Bold Ex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UPSSans Extra Bold Ex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UPSSans Extra Bold Ex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UPSSans Extra Bold Ex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UPSSans Extra Bold Ex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1600" i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log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906000" cy="706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28850" y="2286000"/>
            <a:ext cx="39624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TITLE GOES HERE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22800" y="1371600"/>
            <a:ext cx="50355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Subtitle subtitle subtitle subtitle subtitle subtitle</a:t>
            </a:r>
          </a:p>
          <a:p>
            <a:pPr lvl="0"/>
            <a:r>
              <a:rPr lang="en-US" altLang="en-US" smtClean="0"/>
              <a:t>subtitle subtitle subtitle subtitle subtitle subtitle</a:t>
            </a:r>
          </a:p>
        </p:txBody>
      </p:sp>
    </p:spTree>
    <p:extLst>
      <p:ext uri="{BB962C8B-B14F-4D97-AF65-F5344CB8AC3E}">
        <p14:creationId xmlns:p14="http://schemas.microsoft.com/office/powerpoint/2010/main" val="425872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UPSSans Extra Bold Ex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UPSSans Extra Bold Ex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UPSSans Extra Bold Ex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UPSSans Extra Bold Ex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UPSSans Extra Bold Ex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UPSSans Extra Bold Ex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UPSSans Extra Bold Ex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UPSSans Extra Bold Ex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1600" i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log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906000" cy="706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28850" y="2286000"/>
            <a:ext cx="39624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TITLE GOES HERE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22800" y="1371600"/>
            <a:ext cx="50355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Subtitle subtitle subtitle subtitle subtitle subtitle</a:t>
            </a:r>
          </a:p>
          <a:p>
            <a:pPr lvl="0"/>
            <a:r>
              <a:rPr lang="en-US" altLang="en-US" smtClean="0"/>
              <a:t>subtitle subtitle subtitle subtitle subtitle subtitle</a:t>
            </a:r>
          </a:p>
        </p:txBody>
      </p:sp>
    </p:spTree>
    <p:extLst>
      <p:ext uri="{BB962C8B-B14F-4D97-AF65-F5344CB8AC3E}">
        <p14:creationId xmlns:p14="http://schemas.microsoft.com/office/powerpoint/2010/main" val="2295448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UPSSans Extra Bold Ex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UPSSans Extra Bold Ex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UPSSans Extra Bold Ex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UPSSans Extra Bold Ex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UPSSans Extra Bold Ex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UPSSans Extra Bold Ex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UPSSans Extra Bold Ex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UPSSans Extra Bold Ex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1600" i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log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75"/>
            <a:ext cx="9906000" cy="706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Slide title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5063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UPSSans Extra Bold Ex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UPSSans Extra Bold Ex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UPSSans Extra Bold Ex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UPSSans Extra Bold Ex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UPSSans Extra Bold Ex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UPSSans Extra Bold Ex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UPSSans Extra Bold Ex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UPSSans Extra Bold Ex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 u="sng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Sabon LT Std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i="1">
          <a:solidFill>
            <a:schemeClr val="tx1"/>
          </a:solidFill>
          <a:latin typeface="Sabon LT Std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log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7963"/>
            <a:ext cx="9906000" cy="706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Slide title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9A8E4BB-4168-4012-9996-5688103AED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9310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UPSSans Extra Bold Ex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UPSSans Extra Bold Ex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UPSSans Extra Bold Ex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UPSSans Extra Bold Ex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UPSSans Extra Bold Ex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UPSSans Extra Bold Ex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UPSSans Extra Bold Ex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UPSSans Extra Bold Ex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 u="sng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Sabon LT Std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i="1">
          <a:solidFill>
            <a:schemeClr val="tx1"/>
          </a:solidFill>
          <a:latin typeface="Sabon LT Std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log1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6700"/>
            <a:ext cx="9988550" cy="712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Slide title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6665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UPSSans Extra Bold Ex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UPSSans Extra Bold Ex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UPSSans Extra Bold Ex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UPSSans Extra Bold Ex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UPSSans Extra Bold Ex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UPSSans Extra Bold Ex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UPSSans Extra Bold Ex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UPSSans Extra Bold Ex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 u="sng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Sabon LT Std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i="1">
          <a:solidFill>
            <a:schemeClr val="tx1"/>
          </a:solidFill>
          <a:latin typeface="Sabon LT Std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B7292AC-D603-4097-B1AE-C7A0262078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0626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log1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75"/>
            <a:ext cx="9906000" cy="706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Slide title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173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UPSSans Extra Bold Ex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UPSSans Extra Bold Ex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UPSSans Extra Bold Ex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UPSSans Extra Bold Ex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UPSSans Extra Bold Ex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UPSSans Extra Bold Ex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UPSSans Extra Bold Ex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UPSSans Extra Bold Ex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 u="sng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Sabon LT Std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i="1">
          <a:solidFill>
            <a:schemeClr val="tx1"/>
          </a:solidFill>
          <a:latin typeface="Sabon LT Std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32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00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fld id="{62810190-5964-4AEA-B5EC-32C14EA2E8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3753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rgbClr val="599116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301614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301614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301614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301614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400" kern="1200">
          <a:solidFill>
            <a:srgbClr val="30161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585245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52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5852452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00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fld id="{1BD564FB-4958-470A-BB21-2EF896B3DF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0425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rgbClr val="599116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301614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301614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301614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301614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400" kern="1200">
          <a:solidFill>
            <a:srgbClr val="30161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81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00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fld id="{5DD1DD42-FBA8-46E0-B869-89F5238168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417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rgbClr val="599116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301614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301614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301614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301614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400" kern="1200">
          <a:solidFill>
            <a:srgbClr val="30161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6026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01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1" y="1600200"/>
            <a:ext cx="586621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00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fld id="{8D2A1F1F-26C3-4BDC-A642-401800CD4C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5814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rgbClr val="599116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301614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301614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301614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301614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400" kern="1200">
          <a:solidFill>
            <a:srgbClr val="30161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585245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5852452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00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fld id="{8DB7691C-F2C1-41C8-9080-ADFDDB9947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305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rgbClr val="599116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301614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301614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301614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301614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400" kern="1200">
          <a:solidFill>
            <a:srgbClr val="30161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22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00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fld id="{C7B1561B-5DB2-451C-A4D3-1E723C3820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401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rgbClr val="599116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301614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301614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301614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301614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400" kern="1200">
          <a:solidFill>
            <a:srgbClr val="30161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5" name="Slide Number Placeholder 3"/>
          <p:cNvSpPr txBox="1">
            <a:spLocks noGrp="1"/>
          </p:cNvSpPr>
          <p:nvPr/>
        </p:nvSpPr>
        <p:spPr bwMode="auto">
          <a:xfrm>
            <a:off x="7472495" y="6497638"/>
            <a:ext cx="23114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FontTx/>
              <a:buNone/>
            </a:pPr>
            <a:fld id="{793E62B1-A8F8-40DD-8E63-4B80D57AA37F}" type="slidenum">
              <a:rPr lang="en-US" altLang="en-US" sz="1200">
                <a:solidFill>
                  <a:schemeClr val="bg1"/>
                </a:solidFill>
                <a:cs typeface="Arial" panose="020B0604020202020204" pitchFamily="34" charset="0"/>
              </a:rPr>
              <a:pPr algn="r" eaLnBrk="1" hangingPunct="1">
                <a:buFontTx/>
                <a:buNone/>
              </a:pPr>
              <a:t>‹#›</a:t>
            </a:fld>
            <a:endParaRPr lang="en-US" altLang="en-US" sz="12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837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99245" y="274638"/>
            <a:ext cx="924216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Chart title</a:t>
            </a:r>
          </a:p>
        </p:txBody>
      </p:sp>
    </p:spTree>
    <p:extLst>
      <p:ext uri="{BB962C8B-B14F-4D97-AF65-F5344CB8AC3E}">
        <p14:creationId xmlns:p14="http://schemas.microsoft.com/office/powerpoint/2010/main" val="391500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rgbClr val="599116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116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1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Rectangle 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think-cell Folie" r:id="rId5" imgW="0" imgH="0" progId="TCLayout.ActiveDocument.1">
                  <p:embed/>
                </p:oleObj>
              </mc:Choice>
              <mc:Fallback>
                <p:oleObj name="think-cell Folie" r:id="rId5" imgW="0" imgH="0" progId="TCLayout.ActiveDocument.1">
                  <p:embed/>
                  <p:pic>
                    <p:nvPicPr>
                      <p:cNvPr id="0" name="Rectangle 1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itel 1"/>
          <p:cNvSpPr>
            <a:spLocks noGrp="1"/>
          </p:cNvSpPr>
          <p:nvPr>
            <p:ph type="title"/>
          </p:nvPr>
        </p:nvSpPr>
        <p:spPr>
          <a:xfrm>
            <a:off x="1280592" y="188640"/>
            <a:ext cx="8915400" cy="3168352"/>
          </a:xfrm>
        </p:spPr>
        <p:txBody>
          <a:bodyPr/>
          <a:lstStyle/>
          <a:p>
            <a:pPr algn="ctr"/>
            <a:r>
              <a:rPr lang="en-US" sz="3200" b="1" dirty="0" smtClean="0"/>
              <a:t>“ABC – Accelerated Border Clearance</a:t>
            </a:r>
            <a:r>
              <a:rPr lang="en-US" sz="3200" b="1" dirty="0" smtClean="0"/>
              <a:t>”</a:t>
            </a:r>
            <a:br>
              <a:rPr lang="en-US" sz="3200" b="1" dirty="0" smtClean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2800" b="1" dirty="0" smtClean="0"/>
              <a:t>An </a:t>
            </a:r>
            <a:r>
              <a:rPr lang="en-US" sz="2800" b="1" dirty="0" smtClean="0"/>
              <a:t>Innovative Idea by </a:t>
            </a:r>
            <a:br>
              <a:rPr lang="en-US" sz="2800" b="1" dirty="0" smtClean="0"/>
            </a:br>
            <a:r>
              <a:rPr lang="en-US" sz="2800" b="1" dirty="0" smtClean="0"/>
              <a:t>Global Express Association (GEA</a:t>
            </a:r>
            <a:r>
              <a:rPr lang="en-US" sz="2800" b="1" dirty="0" smtClean="0"/>
              <a:t>)</a:t>
            </a:r>
            <a:endParaRPr lang="en-US" sz="3600" b="1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75946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3D9400F-D2BC-4A1A-B873-84FDC3709783}" type="slidenum">
              <a:rPr lang="de-DE"/>
              <a:pPr>
                <a:defRPr/>
              </a:pPr>
              <a:t>1</a:t>
            </a:fld>
            <a:endParaRPr lang="de-DE"/>
          </a:p>
        </p:txBody>
      </p:sp>
      <p:sp>
        <p:nvSpPr>
          <p:cNvPr id="2" name="TextBox 1"/>
          <p:cNvSpPr txBox="1"/>
          <p:nvPr/>
        </p:nvSpPr>
        <p:spPr>
          <a:xfrm>
            <a:off x="2216696" y="5808377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Advisory Committee on Supply Chain Competitiveness (ACSCC)</a:t>
            </a:r>
          </a:p>
          <a:p>
            <a:r>
              <a:rPr lang="en-US" b="1" dirty="0" smtClean="0"/>
              <a:t>June 23, 2015</a:t>
            </a:r>
            <a:endParaRPr lang="en-US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0" y="1124744"/>
            <a:ext cx="9274175" cy="585787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US" sz="2400" b="1" u="none" dirty="0" smtClean="0">
                <a:ea typeface="Tahoma" pitchFamily="34" charset="0"/>
                <a:cs typeface="Tahoma" pitchFamily="34" charset="0"/>
              </a:rPr>
              <a:t>Introduction</a:t>
            </a:r>
            <a:endParaRPr lang="en-US" sz="2400" b="1" u="none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736013" y="6580188"/>
            <a:ext cx="1169987" cy="277812"/>
          </a:xfrm>
        </p:spPr>
        <p:txBody>
          <a:bodyPr/>
          <a:lstStyle/>
          <a:p>
            <a:pPr>
              <a:defRPr/>
            </a:pPr>
            <a:fld id="{4388EA56-FFC3-423A-86ED-21FAC1EE380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idx="4294967295"/>
          </p:nvPr>
        </p:nvSpPr>
        <p:spPr>
          <a:xfrm>
            <a:off x="416496" y="1701006"/>
            <a:ext cx="9289032" cy="4537075"/>
          </a:xfrm>
        </p:spPr>
        <p:txBody>
          <a:bodyPr/>
          <a:lstStyle/>
          <a:p>
            <a:r>
              <a:rPr lang="en-US" sz="2400" b="0" u="none" dirty="0" smtClean="0"/>
              <a:t>Smooth border facilitation is a critical component of international trade and has become a significant driver to economic growth.</a:t>
            </a:r>
          </a:p>
          <a:p>
            <a:endParaRPr lang="en-US" sz="2400" b="0" u="none" dirty="0"/>
          </a:p>
          <a:p>
            <a:r>
              <a:rPr lang="en-US" sz="2400" b="0" u="none" dirty="0" smtClean="0"/>
              <a:t>Single Window is a positive step forward; however, it still leaves many </a:t>
            </a:r>
            <a:r>
              <a:rPr lang="en-US" sz="2400" b="0" u="none" dirty="0" smtClean="0"/>
              <a:t>border process issues </a:t>
            </a:r>
            <a:r>
              <a:rPr lang="en-US" sz="2400" b="0" u="none" dirty="0" smtClean="0"/>
              <a:t>unresolved.</a:t>
            </a:r>
          </a:p>
          <a:p>
            <a:endParaRPr lang="en-US" sz="2400" b="0" u="none" dirty="0"/>
          </a:p>
          <a:p>
            <a:r>
              <a:rPr lang="en-US" sz="2400" b="0" u="none" dirty="0" smtClean="0"/>
              <a:t>The “ABC” model connects the dots on many of the new customs programs and provides a highly efficient and compliant clearance process.</a:t>
            </a:r>
            <a:endParaRPr lang="en-US" sz="2400" b="0" u="none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98438"/>
            <a:ext cx="6124575" cy="585787"/>
          </a:xfrm>
        </p:spPr>
        <p:txBody>
          <a:bodyPr/>
          <a:lstStyle/>
          <a:p>
            <a:r>
              <a:rPr lang="en-US" sz="3200" b="1" dirty="0" smtClean="0">
                <a:latin typeface="+mn-lt"/>
                <a:ea typeface="Tahoma" pitchFamily="34" charset="0"/>
                <a:cs typeface="Tahoma" pitchFamily="34" charset="0"/>
              </a:rPr>
              <a:t>“ABC” Clearance Model</a:t>
            </a:r>
            <a:endParaRPr lang="en-US" sz="3200" b="1" dirty="0">
              <a:latin typeface="+mn-lt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95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0" y="1115021"/>
            <a:ext cx="9274175" cy="585787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US" sz="2400" b="1" u="none" dirty="0" smtClean="0">
                <a:ea typeface="Tahoma" pitchFamily="34" charset="0"/>
                <a:cs typeface="Tahoma" pitchFamily="34" charset="0"/>
              </a:rPr>
              <a:t>The Basics</a:t>
            </a:r>
            <a:endParaRPr lang="en-US" sz="2400" b="1" u="none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88640"/>
            <a:ext cx="6124575" cy="585788"/>
          </a:xfrm>
        </p:spPr>
        <p:txBody>
          <a:bodyPr/>
          <a:lstStyle/>
          <a:p>
            <a:r>
              <a:rPr lang="en-US" sz="3200" b="1" dirty="0" smtClean="0">
                <a:latin typeface="+mn-lt"/>
                <a:ea typeface="Tahoma" pitchFamily="34" charset="0"/>
                <a:cs typeface="Tahoma" pitchFamily="34" charset="0"/>
              </a:rPr>
              <a:t>“ABC” Clearance Model</a:t>
            </a:r>
            <a:endParaRPr lang="en-US" sz="3200" b="1" dirty="0"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idx="4294967295"/>
          </p:nvPr>
        </p:nvSpPr>
        <p:spPr>
          <a:xfrm>
            <a:off x="488504" y="1628800"/>
            <a:ext cx="9145016" cy="4176713"/>
          </a:xfrm>
        </p:spPr>
        <p:txBody>
          <a:bodyPr/>
          <a:lstStyle/>
          <a:p>
            <a:r>
              <a:rPr lang="en-US" sz="2400" b="0" u="none" dirty="0" smtClean="0"/>
              <a:t>The “ABC” model replaces the current clearance processes being used by most countries around the world.</a:t>
            </a:r>
          </a:p>
          <a:p>
            <a:r>
              <a:rPr lang="en-US" sz="2400" b="0" u="none" dirty="0" smtClean="0"/>
              <a:t>The foundation of the “ABC” model is based on a strong security program, supported by an intensive pre-certification of the entities, </a:t>
            </a:r>
            <a:r>
              <a:rPr lang="en-US" sz="2400" b="0" u="none" dirty="0" smtClean="0"/>
              <a:t>commodities, </a:t>
            </a:r>
            <a:r>
              <a:rPr lang="en-US" sz="2400" b="0" u="none" dirty="0" smtClean="0"/>
              <a:t>and the supply chain.</a:t>
            </a:r>
          </a:p>
          <a:p>
            <a:r>
              <a:rPr lang="en-US" sz="2400" b="0" u="none" dirty="0" smtClean="0"/>
              <a:t>Companies volunteer to participate based on their willingness to meet the pre-certification requirements.</a:t>
            </a:r>
          </a:p>
          <a:p>
            <a:r>
              <a:rPr lang="en-US" sz="2400" b="0" u="none" dirty="0" smtClean="0"/>
              <a:t>Border agencies cooperation is required.</a:t>
            </a:r>
            <a:endParaRPr lang="en-US" sz="1800" b="0" u="none" dirty="0"/>
          </a:p>
          <a:p>
            <a:r>
              <a:rPr lang="en-US" sz="2400" b="0" u="none" dirty="0" smtClean="0"/>
              <a:t>The “ABC” model would not apply to occasional or one-time traders.</a:t>
            </a:r>
            <a:endParaRPr lang="en-US" sz="2400" b="0" u="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736013" y="6580188"/>
            <a:ext cx="1169987" cy="277812"/>
          </a:xfrm>
        </p:spPr>
        <p:txBody>
          <a:bodyPr/>
          <a:lstStyle/>
          <a:p>
            <a:pPr>
              <a:defRPr/>
            </a:pPr>
            <a:fld id="{4388EA56-FFC3-423A-86ED-21FAC1EE380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1" y="908720"/>
            <a:ext cx="9078252" cy="585787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US" sz="2400" b="1" u="none" dirty="0" smtClean="0">
                <a:ea typeface="Tahoma" pitchFamily="34" charset="0"/>
                <a:cs typeface="Tahoma" pitchFamily="34" charset="0"/>
              </a:rPr>
              <a:t>How It Works</a:t>
            </a:r>
            <a:endParaRPr lang="en-US" sz="2400" b="1" u="none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96850"/>
            <a:ext cx="6124575" cy="584200"/>
          </a:xfrm>
        </p:spPr>
        <p:txBody>
          <a:bodyPr/>
          <a:lstStyle/>
          <a:p>
            <a:r>
              <a:rPr lang="en-US" sz="3200" b="1" dirty="0" smtClean="0">
                <a:latin typeface="+mn-lt"/>
                <a:ea typeface="Tahoma" pitchFamily="34" charset="0"/>
                <a:cs typeface="Tahoma" pitchFamily="34" charset="0"/>
              </a:rPr>
              <a:t>“ABC” Clearance Model</a:t>
            </a:r>
            <a:endParaRPr lang="en-US" sz="3200" b="1" dirty="0"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idx="4294967295"/>
          </p:nvPr>
        </p:nvSpPr>
        <p:spPr>
          <a:xfrm>
            <a:off x="416496" y="1494507"/>
            <a:ext cx="9289032" cy="3671888"/>
          </a:xfrm>
        </p:spPr>
        <p:txBody>
          <a:bodyPr/>
          <a:lstStyle/>
          <a:p>
            <a:r>
              <a:rPr lang="en-US" sz="2400" b="0" u="none" dirty="0" smtClean="0"/>
              <a:t>Security programs (AEO, ACAS) are combined with facilitation programs (authorized trader, deferred payment).</a:t>
            </a:r>
          </a:p>
          <a:p>
            <a:r>
              <a:rPr lang="en-US" sz="2400" b="0" u="none" dirty="0" smtClean="0"/>
              <a:t>Transactional controls for safety and revenue are replaced by pre-certification of entities and commodities and by account-based controls. Intel-based interventions remain.</a:t>
            </a:r>
          </a:p>
          <a:p>
            <a:r>
              <a:rPr lang="en-US" sz="2400" b="0" u="none" dirty="0" smtClean="0"/>
              <a:t>1. Step: Pre-loading filing for security risk assessment, immediate release upon </a:t>
            </a:r>
            <a:r>
              <a:rPr lang="en-US" sz="2400" b="0" u="none" dirty="0" smtClean="0"/>
              <a:t>arrival.</a:t>
            </a:r>
            <a:endParaRPr lang="en-US" sz="2400" b="0" u="none" dirty="0" smtClean="0"/>
          </a:p>
          <a:p>
            <a:r>
              <a:rPr lang="en-US" sz="2400" b="0" u="none" dirty="0" smtClean="0"/>
              <a:t>2. Step: Duties and taxes are </a:t>
            </a:r>
            <a:r>
              <a:rPr lang="en-US" sz="2400" b="0" u="none" dirty="0" smtClean="0"/>
              <a:t>paid </a:t>
            </a:r>
            <a:r>
              <a:rPr lang="en-US" sz="2400" b="0" u="none" dirty="0" smtClean="0"/>
              <a:t>periodically </a:t>
            </a:r>
            <a:r>
              <a:rPr lang="en-US" sz="2400" b="0" u="none" dirty="0" smtClean="0"/>
              <a:t>with </a:t>
            </a:r>
            <a:r>
              <a:rPr lang="en-US" sz="2400" b="0" u="none" dirty="0" smtClean="0"/>
              <a:t>a periodic declaration summarizing all entries </a:t>
            </a:r>
            <a:r>
              <a:rPr lang="en-US" sz="2400" b="0" u="none" dirty="0" smtClean="0"/>
              <a:t>for the </a:t>
            </a:r>
            <a:r>
              <a:rPr lang="en-US" sz="2400" b="0" u="none" dirty="0" smtClean="0"/>
              <a:t>given period.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736013" y="6580188"/>
            <a:ext cx="1169987" cy="277812"/>
          </a:xfrm>
        </p:spPr>
        <p:txBody>
          <a:bodyPr/>
          <a:lstStyle/>
          <a:p>
            <a:pPr>
              <a:defRPr/>
            </a:pPr>
            <a:fld id="{4388EA56-FFC3-423A-86ED-21FAC1EE380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ChangeArrowheads="1"/>
          </p:cNvSpPr>
          <p:nvPr/>
        </p:nvSpPr>
        <p:spPr bwMode="auto">
          <a:xfrm>
            <a:off x="314474" y="44624"/>
            <a:ext cx="7878886" cy="103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b="1" dirty="0" smtClean="0">
                <a:solidFill>
                  <a:schemeClr val="tx2"/>
                </a:solidFill>
                <a:latin typeface="+mn-lt"/>
              </a:rPr>
              <a:t>“ABC” Clearance Model</a:t>
            </a:r>
            <a:endParaRPr lang="en-US" sz="3200" b="1" dirty="0">
              <a:solidFill>
                <a:schemeClr val="tx2"/>
              </a:solidFill>
              <a:latin typeface="+mn-lt"/>
            </a:endParaRPr>
          </a:p>
          <a:p>
            <a:r>
              <a:rPr lang="en-US" sz="2400" dirty="0">
                <a:solidFill>
                  <a:schemeClr val="tx2"/>
                </a:solidFill>
                <a:latin typeface="+mn-lt"/>
              </a:rPr>
              <a:t>Phased Approach to Simplification of Clearance Process</a:t>
            </a:r>
          </a:p>
        </p:txBody>
      </p:sp>
      <p:graphicFrame>
        <p:nvGraphicFramePr>
          <p:cNvPr id="10351" name="Group 11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99930190"/>
              </p:ext>
            </p:extLst>
          </p:nvPr>
        </p:nvGraphicFramePr>
        <p:xfrm>
          <a:off x="305370" y="2853320"/>
          <a:ext cx="9328150" cy="2951944"/>
        </p:xfrm>
        <a:graphic>
          <a:graphicData uri="http://schemas.openxmlformats.org/drawingml/2006/table">
            <a:tbl>
              <a:tblPr/>
              <a:tblGrid>
                <a:gridCol w="2476500"/>
                <a:gridCol w="990600"/>
                <a:gridCol w="1939925"/>
                <a:gridCol w="1939925"/>
                <a:gridCol w="1981200"/>
              </a:tblGrid>
              <a:tr h="3651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marT="45677" marB="456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9060" marR="99060" marT="45677" marB="456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9060" marR="99060" marT="45677" marB="456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9060" marR="99060" marT="45677" marB="456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</a:t>
                      </a:r>
                    </a:p>
                  </a:txBody>
                  <a:tcPr marL="99060" marR="99060" marT="45677" marB="456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81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Current Model</a:t>
                      </a:r>
                    </a:p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 Steps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marT="45677" marB="456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Security filing, e.g. ACAS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marT="45677" marB="456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Pre-Arrival Entry            Other Government             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marT="45677" marB="456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(Transactional)              Agencies (OGA) Releases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marT="45677" marB="456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Release and Clearance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Payment 10 days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marT="45677" marB="456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08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Single Window</a:t>
                      </a:r>
                    </a:p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 Steps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marT="45677" marB="456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Security filing, e.g. ACAS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marT="45677" marB="456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Pre-Arrival Single Window  processing</a:t>
                      </a:r>
                    </a:p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     - Other Government Agencies</a:t>
                      </a:r>
                    </a:p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     - Transactional Process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marT="45677" marB="456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Release and Clearance</a:t>
                      </a:r>
                    </a:p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Payment 10 days</a:t>
                      </a:r>
                    </a:p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marT="45677" marB="456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7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“ABC”</a:t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 Steps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Advance Processing and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Account Based Controls</a:t>
                      </a:r>
                    </a:p>
                  </a:txBody>
                  <a:tcPr marL="99060" marR="99060" marT="45677" marB="456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Security filing, e.g. ACAS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Authorized Trader Certification </a:t>
                      </a:r>
                    </a:p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marT="45677" marB="45677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Period Entry /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Deferred payment</a:t>
                      </a:r>
                    </a:p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136"/>
          <p:cNvGrpSpPr>
            <a:grpSpLocks/>
          </p:cNvGrpSpPr>
          <p:nvPr/>
        </p:nvGrpSpPr>
        <p:grpSpPr bwMode="auto">
          <a:xfrm>
            <a:off x="3714750" y="2232160"/>
            <a:ext cx="5861050" cy="655638"/>
            <a:chOff x="1392" y="979"/>
            <a:chExt cx="2784" cy="413"/>
          </a:xfrm>
          <a:solidFill>
            <a:schemeClr val="accent3">
              <a:lumMod val="75000"/>
            </a:schemeClr>
          </a:solidFill>
        </p:grpSpPr>
        <p:sp>
          <p:nvSpPr>
            <p:cNvPr id="3145" name="AutoShape 117"/>
            <p:cNvSpPr>
              <a:spLocks noChangeArrowheads="1"/>
            </p:cNvSpPr>
            <p:nvPr/>
          </p:nvSpPr>
          <p:spPr bwMode="auto">
            <a:xfrm>
              <a:off x="1392" y="979"/>
              <a:ext cx="2784" cy="413"/>
            </a:xfrm>
            <a:prstGeom prst="notchedRightArrow">
              <a:avLst>
                <a:gd name="adj1" fmla="val 47213"/>
                <a:gd name="adj2" fmla="val 70218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146" name="Text Box 118"/>
            <p:cNvSpPr txBox="1">
              <a:spLocks noChangeArrowheads="1"/>
            </p:cNvSpPr>
            <p:nvPr/>
          </p:nvSpPr>
          <p:spPr bwMode="auto">
            <a:xfrm>
              <a:off x="1794" y="1108"/>
              <a:ext cx="2204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200" b="1" dirty="0" smtClean="0"/>
                <a:t>	Safety			Revenue</a:t>
              </a:r>
            </a:p>
          </p:txBody>
        </p:sp>
      </p:grpSp>
      <p:grpSp>
        <p:nvGrpSpPr>
          <p:cNvPr id="4" name="Group 71"/>
          <p:cNvGrpSpPr>
            <a:grpSpLocks/>
          </p:cNvGrpSpPr>
          <p:nvPr/>
        </p:nvGrpSpPr>
        <p:grpSpPr bwMode="auto">
          <a:xfrm>
            <a:off x="247650" y="1194595"/>
            <a:ext cx="825500" cy="890587"/>
            <a:chOff x="144" y="668"/>
            <a:chExt cx="480" cy="561"/>
          </a:xfrm>
        </p:grpSpPr>
        <p:pic>
          <p:nvPicPr>
            <p:cNvPr id="10313" name="Picture 87" descr="MC900229315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44" y="668"/>
              <a:ext cx="403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14" name="Text Box 138"/>
            <p:cNvSpPr txBox="1">
              <a:spLocks noChangeArrowheads="1"/>
            </p:cNvSpPr>
            <p:nvPr/>
          </p:nvSpPr>
          <p:spPr bwMode="auto">
            <a:xfrm>
              <a:off x="144" y="1056"/>
              <a:ext cx="4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200"/>
                <a:t>Pick-up</a:t>
              </a:r>
            </a:p>
          </p:txBody>
        </p:sp>
      </p:grpSp>
      <p:grpSp>
        <p:nvGrpSpPr>
          <p:cNvPr id="5" name="Group 78"/>
          <p:cNvGrpSpPr>
            <a:grpSpLocks/>
          </p:cNvGrpSpPr>
          <p:nvPr/>
        </p:nvGrpSpPr>
        <p:grpSpPr bwMode="auto">
          <a:xfrm>
            <a:off x="7924800" y="1194595"/>
            <a:ext cx="825500" cy="890587"/>
            <a:chOff x="4608" y="668"/>
            <a:chExt cx="480" cy="561"/>
          </a:xfrm>
        </p:grpSpPr>
        <p:pic>
          <p:nvPicPr>
            <p:cNvPr id="10311" name="Picture 88" descr="MC900229315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56" y="668"/>
              <a:ext cx="403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12" name="Text Box 139"/>
            <p:cNvSpPr txBox="1">
              <a:spLocks noChangeArrowheads="1"/>
            </p:cNvSpPr>
            <p:nvPr/>
          </p:nvSpPr>
          <p:spPr bwMode="auto">
            <a:xfrm>
              <a:off x="4608" y="1056"/>
              <a:ext cx="4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200"/>
                <a:t>Delivery</a:t>
              </a:r>
            </a:p>
          </p:txBody>
        </p:sp>
      </p:grpSp>
      <p:grpSp>
        <p:nvGrpSpPr>
          <p:cNvPr id="6" name="Group 79"/>
          <p:cNvGrpSpPr>
            <a:grpSpLocks/>
          </p:cNvGrpSpPr>
          <p:nvPr/>
        </p:nvGrpSpPr>
        <p:grpSpPr bwMode="auto">
          <a:xfrm>
            <a:off x="8667750" y="1200944"/>
            <a:ext cx="1073150" cy="885825"/>
            <a:chOff x="5040" y="672"/>
            <a:chExt cx="624" cy="558"/>
          </a:xfrm>
        </p:grpSpPr>
        <p:sp>
          <p:nvSpPr>
            <p:cNvPr id="10308" name="Documents"/>
            <p:cNvSpPr>
              <a:spLocks noEditPoints="1" noChangeArrowheads="1"/>
            </p:cNvSpPr>
            <p:nvPr/>
          </p:nvSpPr>
          <p:spPr bwMode="auto">
            <a:xfrm>
              <a:off x="5040" y="672"/>
              <a:ext cx="144" cy="1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1650 w 21600"/>
                <a:gd name="T37" fmla="*/ 4200 h 21600"/>
                <a:gd name="T38" fmla="*/ 16500 w 21600"/>
                <a:gd name="T39" fmla="*/ 17280 h 216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600" h="21600" extrusionOk="0">
                  <a:moveTo>
                    <a:pt x="0" y="18014"/>
                  </a:moveTo>
                  <a:lnTo>
                    <a:pt x="0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68" y="1428"/>
                  </a:lnTo>
                  <a:lnTo>
                    <a:pt x="3468" y="0"/>
                  </a:lnTo>
                  <a:lnTo>
                    <a:pt x="21653" y="0"/>
                  </a:lnTo>
                  <a:lnTo>
                    <a:pt x="21653" y="18828"/>
                  </a:lnTo>
                  <a:lnTo>
                    <a:pt x="19954" y="188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16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  <a:path w="21600" h="21600" extrusionOk="0">
                  <a:moveTo>
                    <a:pt x="3486" y="1428"/>
                  </a:moveTo>
                  <a:lnTo>
                    <a:pt x="19954" y="14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86" y="1428"/>
                  </a:lnTo>
                  <a:close/>
                </a:path>
                <a:path w="21600" h="21600" extrusionOk="0">
                  <a:moveTo>
                    <a:pt x="0" y="18014"/>
                  </a:moveTo>
                  <a:lnTo>
                    <a:pt x="4434" y="180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pic>
          <p:nvPicPr>
            <p:cNvPr id="10309" name="Picture 118" descr="View details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2" y="720"/>
              <a:ext cx="33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10" name="Text Box 140"/>
            <p:cNvSpPr txBox="1">
              <a:spLocks noChangeArrowheads="1"/>
            </p:cNvSpPr>
            <p:nvPr/>
          </p:nvSpPr>
          <p:spPr bwMode="auto">
            <a:xfrm>
              <a:off x="5136" y="1056"/>
              <a:ext cx="528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200" dirty="0" smtClean="0"/>
                <a:t>Clearance</a:t>
              </a:r>
              <a:endParaRPr lang="en-US" sz="1200" dirty="0"/>
            </a:p>
          </p:txBody>
        </p:sp>
      </p:grp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3302000" y="1289844"/>
            <a:ext cx="1073150" cy="977900"/>
            <a:chOff x="1920" y="728"/>
            <a:chExt cx="624" cy="616"/>
          </a:xfrm>
        </p:grpSpPr>
        <p:pic>
          <p:nvPicPr>
            <p:cNvPr id="10306" name="Image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64" t="20624" r="81581" b="71419"/>
            <a:stretch>
              <a:fillRect/>
            </a:stretch>
          </p:blipFill>
          <p:spPr bwMode="auto">
            <a:xfrm>
              <a:off x="1920" y="728"/>
              <a:ext cx="525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07" name="Text Box 142"/>
            <p:cNvSpPr txBox="1">
              <a:spLocks noChangeArrowheads="1"/>
            </p:cNvSpPr>
            <p:nvPr/>
          </p:nvSpPr>
          <p:spPr bwMode="auto">
            <a:xfrm>
              <a:off x="1968" y="1056"/>
              <a:ext cx="5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200"/>
                <a:t>Flight Departure</a:t>
              </a:r>
            </a:p>
          </p:txBody>
        </p:sp>
      </p:grpSp>
      <p:grpSp>
        <p:nvGrpSpPr>
          <p:cNvPr id="8" name="Group 76"/>
          <p:cNvGrpSpPr>
            <a:grpSpLocks/>
          </p:cNvGrpSpPr>
          <p:nvPr/>
        </p:nvGrpSpPr>
        <p:grpSpPr bwMode="auto">
          <a:xfrm>
            <a:off x="5861050" y="1193006"/>
            <a:ext cx="990600" cy="1079500"/>
            <a:chOff x="3408" y="667"/>
            <a:chExt cx="576" cy="680"/>
          </a:xfrm>
        </p:grpSpPr>
        <p:pic>
          <p:nvPicPr>
            <p:cNvPr id="10304" name="Image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52" t="18671" r="9184" b="67282"/>
            <a:stretch>
              <a:fillRect/>
            </a:stretch>
          </p:blipFill>
          <p:spPr bwMode="auto">
            <a:xfrm>
              <a:off x="3552" y="667"/>
              <a:ext cx="404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05" name="Text Box 143"/>
            <p:cNvSpPr txBox="1">
              <a:spLocks noChangeArrowheads="1"/>
            </p:cNvSpPr>
            <p:nvPr/>
          </p:nvSpPr>
          <p:spPr bwMode="auto">
            <a:xfrm>
              <a:off x="3408" y="1056"/>
              <a:ext cx="57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200" dirty="0"/>
                <a:t>Customs</a:t>
              </a:r>
              <a:r>
                <a:rPr lang="en-US" sz="1200" dirty="0" smtClean="0"/>
                <a:t>/</a:t>
              </a:r>
              <a:br>
                <a:rPr lang="en-US" sz="1200" dirty="0" smtClean="0"/>
              </a:br>
              <a:r>
                <a:rPr lang="en-US" sz="1200" dirty="0" smtClean="0"/>
                <a:t>OGA</a:t>
              </a:r>
              <a:endParaRPr lang="en-US" sz="1200" dirty="0"/>
            </a:p>
          </p:txBody>
        </p:sp>
      </p:grpSp>
      <p:grpSp>
        <p:nvGrpSpPr>
          <p:cNvPr id="9" name="Group 77"/>
          <p:cNvGrpSpPr>
            <a:grpSpLocks/>
          </p:cNvGrpSpPr>
          <p:nvPr/>
        </p:nvGrpSpPr>
        <p:grpSpPr bwMode="auto">
          <a:xfrm>
            <a:off x="7016750" y="1289844"/>
            <a:ext cx="908050" cy="1166813"/>
            <a:chOff x="4080" y="728"/>
            <a:chExt cx="528" cy="735"/>
          </a:xfrm>
        </p:grpSpPr>
        <p:pic>
          <p:nvPicPr>
            <p:cNvPr id="10302" name="Image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64" t="20624" r="81581" b="71419"/>
            <a:stretch>
              <a:fillRect/>
            </a:stretch>
          </p:blipFill>
          <p:spPr bwMode="auto">
            <a:xfrm>
              <a:off x="4080" y="728"/>
              <a:ext cx="525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03" name="Text Box 145"/>
            <p:cNvSpPr txBox="1">
              <a:spLocks noChangeArrowheads="1"/>
            </p:cNvSpPr>
            <p:nvPr/>
          </p:nvSpPr>
          <p:spPr bwMode="auto">
            <a:xfrm>
              <a:off x="4176" y="1056"/>
              <a:ext cx="432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200" dirty="0"/>
                <a:t>Flight </a:t>
              </a:r>
              <a:r>
                <a:rPr lang="en-US" sz="1200" dirty="0" smtClean="0"/>
                <a:t>Arrival/Release</a:t>
              </a:r>
              <a:endParaRPr lang="en-US" sz="1200" dirty="0"/>
            </a:p>
          </p:txBody>
        </p:sp>
      </p:grpSp>
      <p:grpSp>
        <p:nvGrpSpPr>
          <p:cNvPr id="10" name="Group 72"/>
          <p:cNvGrpSpPr>
            <a:grpSpLocks/>
          </p:cNvGrpSpPr>
          <p:nvPr/>
        </p:nvGrpSpPr>
        <p:grpSpPr bwMode="auto">
          <a:xfrm>
            <a:off x="1155700" y="1124744"/>
            <a:ext cx="1155700" cy="1331912"/>
            <a:chOff x="672" y="624"/>
            <a:chExt cx="672" cy="839"/>
          </a:xfrm>
        </p:grpSpPr>
        <p:pic>
          <p:nvPicPr>
            <p:cNvPr id="10300" name="Image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80" t="21562" r="64249" b="67816"/>
            <a:stretch>
              <a:fillRect/>
            </a:stretch>
          </p:blipFill>
          <p:spPr bwMode="auto">
            <a:xfrm>
              <a:off x="672" y="624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01" name="Text Box 146"/>
            <p:cNvSpPr txBox="1">
              <a:spLocks noChangeArrowheads="1"/>
            </p:cNvSpPr>
            <p:nvPr/>
          </p:nvSpPr>
          <p:spPr bwMode="auto">
            <a:xfrm>
              <a:off x="672" y="1056"/>
              <a:ext cx="672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200"/>
                <a:t>Input Shipment Data</a:t>
              </a:r>
            </a:p>
          </p:txBody>
        </p:sp>
      </p:grpSp>
      <p:grpSp>
        <p:nvGrpSpPr>
          <p:cNvPr id="11" name="Group 73"/>
          <p:cNvGrpSpPr>
            <a:grpSpLocks/>
          </p:cNvGrpSpPr>
          <p:nvPr/>
        </p:nvGrpSpPr>
        <p:grpSpPr bwMode="auto">
          <a:xfrm>
            <a:off x="2311400" y="1362870"/>
            <a:ext cx="990600" cy="904875"/>
            <a:chOff x="1344" y="774"/>
            <a:chExt cx="576" cy="570"/>
          </a:xfrm>
        </p:grpSpPr>
        <p:sp>
          <p:nvSpPr>
            <p:cNvPr id="10298" name="laptop"/>
            <p:cNvSpPr>
              <a:spLocks noEditPoints="1" noChangeArrowheads="1"/>
            </p:cNvSpPr>
            <p:nvPr/>
          </p:nvSpPr>
          <p:spPr bwMode="auto">
            <a:xfrm>
              <a:off x="1440" y="774"/>
              <a:ext cx="336" cy="2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436 w 21600"/>
                <a:gd name="T25" fmla="*/ 1838 h 21600"/>
                <a:gd name="T26" fmla="*/ 17293 w 21600"/>
                <a:gd name="T27" fmla="*/ 12332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9" name="Text Box 147"/>
            <p:cNvSpPr txBox="1">
              <a:spLocks noChangeArrowheads="1"/>
            </p:cNvSpPr>
            <p:nvPr/>
          </p:nvSpPr>
          <p:spPr bwMode="auto">
            <a:xfrm>
              <a:off x="1344" y="1056"/>
              <a:ext cx="5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200"/>
                <a:t>Targeting Systems</a:t>
              </a:r>
            </a:p>
          </p:txBody>
        </p:sp>
      </p:grpSp>
      <p:grpSp>
        <p:nvGrpSpPr>
          <p:cNvPr id="12" name="Group 164"/>
          <p:cNvGrpSpPr>
            <a:grpSpLocks/>
          </p:cNvGrpSpPr>
          <p:nvPr/>
        </p:nvGrpSpPr>
        <p:grpSpPr bwMode="auto">
          <a:xfrm>
            <a:off x="2311400" y="2293279"/>
            <a:ext cx="1485900" cy="533400"/>
            <a:chOff x="240" y="1008"/>
            <a:chExt cx="1152" cy="336"/>
          </a:xfrm>
          <a:solidFill>
            <a:schemeClr val="accent3">
              <a:lumMod val="75000"/>
            </a:schemeClr>
          </a:solidFill>
        </p:grpSpPr>
        <p:sp>
          <p:nvSpPr>
            <p:cNvPr id="3" name="AutoShape 165"/>
            <p:cNvSpPr>
              <a:spLocks noChangeArrowheads="1"/>
            </p:cNvSpPr>
            <p:nvPr/>
          </p:nvSpPr>
          <p:spPr bwMode="auto">
            <a:xfrm>
              <a:off x="240" y="1008"/>
              <a:ext cx="1152" cy="336"/>
            </a:xfrm>
            <a:prstGeom prst="notchedRightArrow">
              <a:avLst>
                <a:gd name="adj1" fmla="val 50000"/>
                <a:gd name="adj2" fmla="val 85714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297" name="Text Box 166"/>
            <p:cNvSpPr txBox="1">
              <a:spLocks noChangeArrowheads="1"/>
            </p:cNvSpPr>
            <p:nvPr/>
          </p:nvSpPr>
          <p:spPr bwMode="auto">
            <a:xfrm>
              <a:off x="451" y="1080"/>
              <a:ext cx="8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200" b="1" dirty="0"/>
                <a:t>Security</a:t>
              </a:r>
            </a:p>
          </p:txBody>
        </p:sp>
      </p:grpSp>
      <p:grpSp>
        <p:nvGrpSpPr>
          <p:cNvPr id="13" name="Group 75"/>
          <p:cNvGrpSpPr>
            <a:grpSpLocks/>
          </p:cNvGrpSpPr>
          <p:nvPr/>
        </p:nvGrpSpPr>
        <p:grpSpPr bwMode="auto">
          <a:xfrm>
            <a:off x="4705350" y="1124744"/>
            <a:ext cx="990600" cy="1147762"/>
            <a:chOff x="2736" y="624"/>
            <a:chExt cx="576" cy="723"/>
          </a:xfrm>
        </p:grpSpPr>
        <p:pic>
          <p:nvPicPr>
            <p:cNvPr id="10294" name="Image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249" t="21562" r="28880" b="67816"/>
            <a:stretch>
              <a:fillRect/>
            </a:stretch>
          </p:blipFill>
          <p:spPr bwMode="auto">
            <a:xfrm>
              <a:off x="2784" y="624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95" name="Text Box 170"/>
            <p:cNvSpPr txBox="1">
              <a:spLocks noChangeArrowheads="1"/>
            </p:cNvSpPr>
            <p:nvPr/>
          </p:nvSpPr>
          <p:spPr bwMode="auto">
            <a:xfrm>
              <a:off x="2736" y="1056"/>
              <a:ext cx="57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200"/>
                <a:t>Brokerage Process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7321919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235089"/>
            <a:ext cx="8839200" cy="1143000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/>
              <a:t>Accelerated Border Clearance (ABC)</a:t>
            </a:r>
            <a:br>
              <a:rPr lang="en-US" sz="3000" b="1" dirty="0"/>
            </a:br>
            <a:r>
              <a:rPr lang="en-US" sz="3000" b="1" dirty="0" smtClean="0"/>
              <a:t>Foundational </a:t>
            </a:r>
            <a:r>
              <a:rPr lang="en-US" sz="3000" b="1" dirty="0"/>
              <a:t>Principals          </a:t>
            </a:r>
            <a:endParaRPr lang="en-US" sz="1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62000" y="1641187"/>
            <a:ext cx="83820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Consistent with existing CBP policies and procedures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Connects dots of successful CBP programs 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C-TPAT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Importer Self Assessment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Centers of Excellence &amp; Expertise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Global Entry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Foreign Trade Zones 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Continues to show CBP’s leadership implementing innovative programs that enhance security, compliance, and improve trade facilitation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Model the way for other countries and global harmonization</a:t>
            </a:r>
          </a:p>
          <a:p>
            <a:endParaRPr lang="en-US" i="1" dirty="0" smtClean="0"/>
          </a:p>
          <a:p>
            <a:endParaRPr lang="en-US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66861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0" y="850898"/>
            <a:ext cx="9274175" cy="585788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US" sz="2400" b="1" u="none" dirty="0" smtClean="0">
                <a:ea typeface="Tahoma" pitchFamily="34" charset="0"/>
                <a:cs typeface="Tahoma" pitchFamily="34" charset="0"/>
              </a:rPr>
              <a:t>Requirements for Participation</a:t>
            </a:r>
            <a:endParaRPr lang="en-US" sz="2400" b="1" u="none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88640"/>
            <a:ext cx="6124575" cy="584200"/>
          </a:xfrm>
        </p:spPr>
        <p:txBody>
          <a:bodyPr/>
          <a:lstStyle/>
          <a:p>
            <a:r>
              <a:rPr lang="en-US" sz="3200" b="1" dirty="0" smtClean="0">
                <a:latin typeface="+mn-lt"/>
                <a:ea typeface="Tahoma" pitchFamily="34" charset="0"/>
                <a:cs typeface="Tahoma" pitchFamily="34" charset="0"/>
              </a:rPr>
              <a:t>“ABC” Clearance Model</a:t>
            </a:r>
            <a:endParaRPr lang="en-US" sz="3200" b="1" dirty="0"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idx="4294967295"/>
          </p:nvPr>
        </p:nvSpPr>
        <p:spPr>
          <a:xfrm>
            <a:off x="560512" y="1340769"/>
            <a:ext cx="9120534" cy="4575574"/>
          </a:xfrm>
        </p:spPr>
        <p:txBody>
          <a:bodyPr>
            <a:normAutofit lnSpcReduction="10000"/>
          </a:bodyPr>
          <a:lstStyle/>
          <a:p>
            <a:r>
              <a:rPr lang="en-US" sz="2400" b="0" u="none" dirty="0" smtClean="0"/>
              <a:t>To qualify for acceptance in the program, a company must agree to participate in an individual country’s requirements, including:</a:t>
            </a:r>
          </a:p>
          <a:p>
            <a:endParaRPr lang="en-US" sz="2400" b="0" u="none" dirty="0"/>
          </a:p>
          <a:p>
            <a:pPr lvl="1"/>
            <a:r>
              <a:rPr lang="en-US" sz="2400" b="0" dirty="0" smtClean="0">
                <a:latin typeface="+mn-lt"/>
              </a:rPr>
              <a:t>Supply chain security program based on the WCO SAFE Framework of Standards, e.g. Authorized Economic Operator (AEO).</a:t>
            </a:r>
          </a:p>
          <a:p>
            <a:endParaRPr lang="en-US" sz="2400" b="0" u="none" dirty="0"/>
          </a:p>
          <a:p>
            <a:pPr lvl="1"/>
            <a:r>
              <a:rPr lang="en-US" sz="2400" b="0" dirty="0" smtClean="0">
                <a:latin typeface="+mn-lt"/>
              </a:rPr>
              <a:t>Self Assessment and Compliance Programs, e.g. authorized trader.</a:t>
            </a:r>
          </a:p>
          <a:p>
            <a:endParaRPr lang="en-US" sz="2400" b="0" u="none" dirty="0"/>
          </a:p>
          <a:p>
            <a:pPr lvl="1"/>
            <a:r>
              <a:rPr lang="en-US" sz="2400" b="0" dirty="0" smtClean="0">
                <a:latin typeface="+mn-lt"/>
              </a:rPr>
              <a:t>Electronic filing of all relevant border clearance information.</a:t>
            </a:r>
            <a:endParaRPr lang="en-US" sz="2400" b="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736013" y="6580188"/>
            <a:ext cx="1169987" cy="277812"/>
          </a:xfrm>
        </p:spPr>
        <p:txBody>
          <a:bodyPr/>
          <a:lstStyle/>
          <a:p>
            <a:pPr>
              <a:defRPr/>
            </a:pPr>
            <a:fld id="{4388EA56-FFC3-423A-86ED-21FAC1EE380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288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1664" y="-171400"/>
            <a:ext cx="8839200" cy="1060311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/>
              <a:t>Accelerated Border Clearance (ABC)</a:t>
            </a:r>
            <a:br>
              <a:rPr lang="en-US" sz="3000" b="1" dirty="0"/>
            </a:br>
            <a:r>
              <a:rPr lang="en-US" sz="3000" b="1" dirty="0"/>
              <a:t>Benefits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4643" y="764704"/>
            <a:ext cx="8382000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MUTUAL BENEFIT FOR CBP AND TRADE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Provides </a:t>
            </a:r>
            <a:r>
              <a:rPr lang="en-US" dirty="0"/>
              <a:t>balanced focus on security, compliance, and trade facilitation.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Reduces </a:t>
            </a:r>
            <a:r>
              <a:rPr lang="en-US" dirty="0"/>
              <a:t>bottlenecks and holds at borders.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Improves </a:t>
            </a:r>
            <a:r>
              <a:rPr lang="en-US" dirty="0" smtClean="0"/>
              <a:t>compliance and reduces risk to government.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Reduces post </a:t>
            </a:r>
            <a:r>
              <a:rPr lang="en-US" dirty="0"/>
              <a:t>entry activity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Program is open to all companies; small, medium, and large.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CBP (and PGA’s)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Provides incentive for more companies to join C-TPAT and ISA.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Allows for greater focus on high risk shipments.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Provides efficiencies for staffing and planning.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Importers take on greater responsibility.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Helps facilitate compliance with IPR and consumer protection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Less compliance concerns and oversight of FTZ’s</a:t>
            </a:r>
          </a:p>
          <a:p>
            <a:r>
              <a:rPr lang="en-US" dirty="0" smtClean="0"/>
              <a:t>  </a:t>
            </a:r>
          </a:p>
          <a:p>
            <a:r>
              <a:rPr lang="en-US" dirty="0" smtClean="0"/>
              <a:t>TRADE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Return on investment/tangible benefits for participation in C-TPAT and ISA.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Reliability for supply chain.</a:t>
            </a:r>
            <a:endParaRPr lang="en-US" dirty="0"/>
          </a:p>
          <a:p>
            <a:endParaRPr lang="en-US" dirty="0" smtClean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90173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6160&quot;&gt;&lt;version val=&quot;17978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0&quot;/&gt;&lt;/m_mruColor&gt;&lt;m_agendatheme&gt;&lt;m_aagendaitemprops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1&quot;/&gt;&lt;m_nWeight val=&quot;6&quot;/&gt;&lt;m_col&gt;&lt;m_ppcolschidx val=&quot;2&quot;/&gt;&lt;/m_col&gt;&lt;m_msolinedashstyle val=&quot;1&quot;/&gt;&lt;m_msoarrowheadstyleBegin val=&quot;1&quot;/&gt;&lt;m_msoarrowheadstyleEnd val=&quot;1&quot;/&gt;&lt;/m_linestyle&gt;&lt;/elem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1&quot;/&gt;&lt;m_nWeight val=&quot;6&quot;/&gt;&lt;m_col&gt;&lt;m_ppcolschidx val=&quot;2&quot;/&gt;&lt;/m_col&gt;&lt;m_msolinedashstyle val=&quot;1&quot;/&gt;&lt;m_msoarrowheadstyleBegin val=&quot;1&quot;/&gt;&lt;m_msoarrowheadstyleEnd val=&quot;1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0&quot;/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0&quot;/&gt;&lt;/elem&gt;&lt;/m_aagendaitemprops&gt;&lt;m_linestyleTopBottomLine&gt;&lt;m_bVisible val=&quot;0&quot;/&gt;&lt;/m_linestyleTopBottomLine&gt;&lt;/m_agendatheme&gt;&lt;m_mapectfillschemeMRU/&gt;&lt;m_eweekdayFirstOfWeek val=&quot;1&quot;/&gt;&lt;m_eweekdayFirstOfWorkweek val=&quot;1&quot;/&gt;&lt;m_eweekdayFirstOfWeekend val=&quot;6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m_chDecimalSymbol17909&gt;.&lt;/m_chDecimalSymbol17909&gt;&lt;m_nGroupingDigits17909 val=&quot;3&quot;/&gt;&lt;m_chGroupingSymbol17909&gt;,&lt;/m_chGroupingSymbol17909&gt;&lt;/m_precDefault&gt;&lt;/CDefaultPrec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orporate Green and blue">
  <a:themeElements>
    <a:clrScheme name="5_UPS Airlines_Aircraft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UPS Airlines_Aircraf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5_UPS Airlines_Aircraft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orporate Green and blue" id="{51DA0973-49F2-4328-B9F6-5758ED223A86}" vid="{C9080EC3-D9BE-450A-BBD2-2EAADA8BE80A}"/>
    </a:ext>
  </a:extLst>
</a:theme>
</file>

<file path=ppt/theme/theme10.xml><?xml version="1.0" encoding="utf-8"?>
<a:theme xmlns:a="http://schemas.openxmlformats.org/drawingml/2006/main" name="13_UPS Airlines_Aircraft">
  <a:themeElements>
    <a:clrScheme name="13_UPS Airlines_Aircraft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UPS Airlines_Aircraf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UPS Airlines_Aircraft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5_UPS Airlines_Aircraft">
  <a:themeElements>
    <a:clrScheme name="5_UPS Airlines_Aircraft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UPS Airlines_Aircraf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5_UPS Airlines_Aircraft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4_UPS Airlines_Aircraft">
  <a:themeElements>
    <a:clrScheme name="6_UPS Airlines_Aircraft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UPS Airlines_Aircraf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6_UPS Airlines_Aircraft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5_UPS Airlines_Aircraft">
  <a:themeElements>
    <a:clrScheme name="11_UPS Airlines_Aircraft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1_UPS Airlines_Aircraf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1_UPS Airlines_Aircraft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6_UPS Airlines_Aircraft">
  <a:themeElements>
    <a:clrScheme name="12_UPS Airlines_Aircraft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2_UPS Airlines_Aircraf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2_UPS Airlines_Aircraft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7_UPS Airlines_Aircraft">
  <a:themeElements>
    <a:clrScheme name="7_UPS Airlines_Aircraft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UPS Airlines_Aircraf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7_UPS Airlines_Aircraft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8_UPS Airlines_Aircraft">
  <a:themeElements>
    <a:clrScheme name="8_UPS Airlines_Aircraft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UPS Airlines_Aircraf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8_UPS Airlines_Aircraft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9_UPS Airlines_Aircraft">
  <a:themeElements>
    <a:clrScheme name="9_UPS Airlines_Aircraft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9_UPS Airlines_Aircraf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9_UPS Airlines_Aircraft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20_UPS Airlines_Aircraft">
  <a:themeElements>
    <a:clrScheme name="10_UPS Airlines_Aircraft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UPS Airlines_Aircraf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0_UPS Airlines_Aircraft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_Chart">
  <a:themeElements>
    <a:clrScheme name="Ch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rt">
      <a:majorFont>
        <a:latin typeface="Arial"/>
        <a:ea typeface="ＭＳ Ｐゴシック"/>
        <a:cs typeface="Arial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Ch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UPS Airlines_Aircraft">
  <a:themeElements>
    <a:clrScheme name="6_UPS Airlines_Aircraft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UPS Airlines_Aircraf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6_UPS Airlines_Aircraft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21_UPS Airlines_Aircraft">
  <a:themeElements>
    <a:clrScheme name="13_UPS Airlines_Aircraft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UPS Airlines_Aircraf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UPS Airlines_Aircraft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UPSSans Extra Bold Ext"/>
        <a:ea typeface=""/>
        <a:cs typeface=""/>
      </a:majorFont>
      <a:minorFont>
        <a:latin typeface="UPSSans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UPSSans Extra Bold Ext"/>
        <a:ea typeface=""/>
        <a:cs typeface=""/>
      </a:majorFont>
      <a:minorFont>
        <a:latin typeface="UPSSans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UPSSans Extra Bold Ext"/>
        <a:ea typeface=""/>
        <a:cs typeface=""/>
      </a:majorFont>
      <a:minorFont>
        <a:latin typeface="UPSSans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4_Custom Desig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Custom Design">
      <a:majorFont>
        <a:latin typeface="UPSSans Extra Bold Ext"/>
        <a:ea typeface=""/>
        <a:cs typeface=""/>
      </a:majorFont>
      <a:minorFont>
        <a:latin typeface="UPSSans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UPSSans Extra Bold Ext"/>
        <a:ea typeface=""/>
        <a:cs typeface=""/>
      </a:majorFont>
      <a:minorFont>
        <a:latin typeface="UPSSans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5_Custom Design">
  <a:themeElements>
    <a:clrScheme name="5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Custom Design">
      <a:majorFont>
        <a:latin typeface="UPSSans Extra Bold Ext"/>
        <a:ea typeface=""/>
        <a:cs typeface=""/>
      </a:majorFont>
      <a:minorFont>
        <a:latin typeface="UPSSans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6_Custom Design">
  <a:themeElements>
    <a:clrScheme name="6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Custom Design">
      <a:majorFont>
        <a:latin typeface="UPSSans Extra Bold Ext"/>
        <a:ea typeface=""/>
        <a:cs typeface=""/>
      </a:majorFont>
      <a:minorFont>
        <a:latin typeface="UPSSans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7_Custom Design">
  <a:themeElements>
    <a:clrScheme name="7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Custom Design">
      <a:majorFont>
        <a:latin typeface="UPSSans Extra Bold Ext"/>
        <a:ea typeface=""/>
        <a:cs typeface=""/>
      </a:majorFont>
      <a:minorFont>
        <a:latin typeface="UPSSans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1_UPS Airlines_Aircraft">
  <a:themeElements>
    <a:clrScheme name="11_UPS Airlines_Aircraft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1_UPS Airlines_Aircraf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1_UPS Airlines_Aircraft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2_UPS Airlines_Aircraft">
  <a:themeElements>
    <a:clrScheme name="12_UPS Airlines_Aircraft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2_UPS Airlines_Aircraf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2_UPS Airlines_Aircraft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UPS Airlines_Aircraft">
  <a:themeElements>
    <a:clrScheme name="7_UPS Airlines_Aircraft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UPS Airlines_Aircraf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7_UPS Airlines_Aircraft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8_UPS Airlines_Aircraft">
  <a:themeElements>
    <a:clrScheme name="8_UPS Airlines_Aircraft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UPS Airlines_Aircraf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8_UPS Airlines_Aircraft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9_UPS Airlines_Aircraft">
  <a:themeElements>
    <a:clrScheme name="9_UPS Airlines_Aircraft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9_UPS Airlines_Aircraf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9_UPS Airlines_Aircraft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0_UPS Airlines_Aircraft">
  <a:themeElements>
    <a:clrScheme name="10_UPS Airlines_Aircraft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UPS Airlines_Aircraf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0_UPS Airlines_Aircraft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Chart">
  <a:themeElements>
    <a:clrScheme name="Ch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rt">
      <a:majorFont>
        <a:latin typeface="Arial"/>
        <a:ea typeface="ＭＳ Ｐゴシック"/>
        <a:cs typeface="Arial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Ch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 Green and blue</Template>
  <TotalTime>113</TotalTime>
  <Words>656</Words>
  <Application>Microsoft Office PowerPoint</Application>
  <PresentationFormat>A4 Paper (210x297 mm)</PresentationFormat>
  <Paragraphs>123</Paragraphs>
  <Slides>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47" baseType="lpstr">
      <vt:lpstr>ＭＳ Ｐゴシック</vt:lpstr>
      <vt:lpstr>Arial</vt:lpstr>
      <vt:lpstr>Arial Narrow</vt:lpstr>
      <vt:lpstr>Calibri</vt:lpstr>
      <vt:lpstr>Sabon LT Std</vt:lpstr>
      <vt:lpstr>Tahoma</vt:lpstr>
      <vt:lpstr>Times New Roman</vt:lpstr>
      <vt:lpstr>UPSSans Extra Bold Ext</vt:lpstr>
      <vt:lpstr>UPSSans Medium</vt:lpstr>
      <vt:lpstr>Corporate Green and blue</vt:lpstr>
      <vt:lpstr>6_UPS Airlines_Aircraft</vt:lpstr>
      <vt:lpstr>11_UPS Airlines_Aircraft</vt:lpstr>
      <vt:lpstr>12_UPS Airlines_Aircraft</vt:lpstr>
      <vt:lpstr>7_UPS Airlines_Aircraft</vt:lpstr>
      <vt:lpstr>8_UPS Airlines_Aircraft</vt:lpstr>
      <vt:lpstr>9_UPS Airlines_Aircraft</vt:lpstr>
      <vt:lpstr>10_UPS Airlines_Aircraft</vt:lpstr>
      <vt:lpstr>Chart</vt:lpstr>
      <vt:lpstr>13_UPS Airlines_Aircraft</vt:lpstr>
      <vt:lpstr>5_UPS Airlines_Aircraft</vt:lpstr>
      <vt:lpstr>14_UPS Airlines_Aircraft</vt:lpstr>
      <vt:lpstr>15_UPS Airlines_Aircraft</vt:lpstr>
      <vt:lpstr>16_UPS Airlines_Aircraft</vt:lpstr>
      <vt:lpstr>17_UPS Airlines_Aircraft</vt:lpstr>
      <vt:lpstr>18_UPS Airlines_Aircraft</vt:lpstr>
      <vt:lpstr>19_UPS Airlines_Aircraft</vt:lpstr>
      <vt:lpstr>20_UPS Airlines_Aircraft</vt:lpstr>
      <vt:lpstr>1_Chart</vt:lpstr>
      <vt:lpstr>21_UPS Airlines_Aircraft</vt:lpstr>
      <vt:lpstr>2_Custom Design</vt:lpstr>
      <vt:lpstr>1_Custom Design</vt:lpstr>
      <vt:lpstr>3_Custom Design</vt:lpstr>
      <vt:lpstr>4_Custom Design</vt:lpstr>
      <vt:lpstr>Custom Design</vt:lpstr>
      <vt:lpstr>5_Custom Design</vt:lpstr>
      <vt:lpstr>6_Custom Design</vt:lpstr>
      <vt:lpstr>8_Custom Design</vt:lpstr>
      <vt:lpstr>7_Custom Design</vt:lpstr>
      <vt:lpstr>think-cell Folie</vt:lpstr>
      <vt:lpstr>“ABC – Accelerated Border Clearance”   An Innovative Idea by  Global Express Association (GEA)</vt:lpstr>
      <vt:lpstr>“ABC” Clearance Model</vt:lpstr>
      <vt:lpstr>“ABC” Clearance Model</vt:lpstr>
      <vt:lpstr>“ABC” Clearance Model</vt:lpstr>
      <vt:lpstr>PowerPoint Presentation</vt:lpstr>
      <vt:lpstr>Accelerated Border Clearance (ABC) Foundational Principals          </vt:lpstr>
      <vt:lpstr>“ABC” Clearance Model</vt:lpstr>
      <vt:lpstr>Accelerated Border Clearance (ABC) Benefits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Assessment Model Information Bar</dc:title>
  <dc:creator>Dietmar Jost</dc:creator>
  <cp:lastModifiedBy>Schenk Norm (bro1nxs)</cp:lastModifiedBy>
  <cp:revision>49</cp:revision>
  <cp:lastPrinted>2015-06-23T12:56:54Z</cp:lastPrinted>
  <dcterms:created xsi:type="dcterms:W3CDTF">2014-01-24T10:37:05Z</dcterms:created>
  <dcterms:modified xsi:type="dcterms:W3CDTF">2015-06-23T13:13:00Z</dcterms:modified>
</cp:coreProperties>
</file>